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65" r:id="rId2"/>
    <p:sldId id="256" r:id="rId3"/>
    <p:sldId id="425" r:id="rId4"/>
    <p:sldId id="424" r:id="rId5"/>
    <p:sldId id="363" r:id="rId6"/>
    <p:sldId id="509" r:id="rId7"/>
    <p:sldId id="510" r:id="rId8"/>
    <p:sldId id="511" r:id="rId9"/>
    <p:sldId id="512" r:id="rId10"/>
    <p:sldId id="513" r:id="rId11"/>
    <p:sldId id="514" r:id="rId12"/>
    <p:sldId id="515" r:id="rId13"/>
    <p:sldId id="516" r:id="rId14"/>
    <p:sldId id="517" r:id="rId15"/>
    <p:sldId id="518" r:id="rId16"/>
    <p:sldId id="519" r:id="rId17"/>
    <p:sldId id="520" r:id="rId18"/>
    <p:sldId id="521" r:id="rId19"/>
    <p:sldId id="522" r:id="rId20"/>
    <p:sldId id="523" r:id="rId21"/>
    <p:sldId id="524" r:id="rId22"/>
    <p:sldId id="525" r:id="rId23"/>
    <p:sldId id="508" r:id="rId24"/>
    <p:sldId id="526" r:id="rId25"/>
    <p:sldId id="527" r:id="rId26"/>
    <p:sldId id="529" r:id="rId27"/>
    <p:sldId id="530" r:id="rId28"/>
    <p:sldId id="532" r:id="rId29"/>
    <p:sldId id="533" r:id="rId30"/>
    <p:sldId id="534" r:id="rId31"/>
    <p:sldId id="535" r:id="rId32"/>
    <p:sldId id="536" r:id="rId33"/>
    <p:sldId id="537" r:id="rId34"/>
    <p:sldId id="538" r:id="rId35"/>
    <p:sldId id="539" r:id="rId36"/>
    <p:sldId id="540" r:id="rId37"/>
    <p:sldId id="541" r:id="rId38"/>
    <p:sldId id="542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455" r:id="rId47"/>
    <p:sldId id="550" r:id="rId48"/>
    <p:sldId id="551" r:id="rId49"/>
    <p:sldId id="552" r:id="rId50"/>
    <p:sldId id="553" r:id="rId51"/>
    <p:sldId id="554" r:id="rId52"/>
    <p:sldId id="556" r:id="rId53"/>
    <p:sldId id="557" r:id="rId54"/>
    <p:sldId id="558" r:id="rId55"/>
    <p:sldId id="559" r:id="rId56"/>
    <p:sldId id="560" r:id="rId57"/>
    <p:sldId id="561" r:id="rId58"/>
    <p:sldId id="562" r:id="rId59"/>
    <p:sldId id="563" r:id="rId60"/>
    <p:sldId id="564" r:id="rId61"/>
    <p:sldId id="565" r:id="rId62"/>
    <p:sldId id="566" r:id="rId63"/>
    <p:sldId id="567" r:id="rId64"/>
    <p:sldId id="568" r:id="rId65"/>
    <p:sldId id="569" r:id="rId66"/>
    <p:sldId id="570" r:id="rId67"/>
  </p:sldIdLst>
  <p:sldSz cx="9144000" cy="6858000" type="screen4x3"/>
  <p:notesSz cx="6858000" cy="9144000"/>
  <p:embeddedFontLst>
    <p:embeddedFont>
      <p:font typeface="Book Antiqua" panose="02040602050305030304" pitchFamily="18" charset="0"/>
      <p:regular r:id="rId70"/>
      <p:bold r:id="rId71"/>
      <p:italic r:id="rId72"/>
      <p:boldItalic r:id="rId73"/>
    </p:embeddedFont>
    <p:embeddedFont>
      <p:font typeface="Cambria Math" panose="02040503050406030204" pitchFamily="18" charset="0"/>
      <p:regular r:id="rId74"/>
    </p:embeddedFont>
    <p:embeddedFont>
      <p:font typeface="HY신명조" panose="02030600000101010101" pitchFamily="18" charset="-127"/>
      <p:regular r:id="rId75"/>
    </p:embeddedFont>
    <p:embeddedFont>
      <p:font typeface="맑은 고딕" panose="020B0503020000020004" pitchFamily="50" charset="-127"/>
      <p:regular r:id="rId76"/>
      <p:bold r:id="rId77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  <p15:guide id="4" pos="57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9A"/>
    <a:srgbClr val="006699"/>
    <a:srgbClr val="00C4F2"/>
    <a:srgbClr val="00A0C6"/>
    <a:srgbClr val="8BE9FF"/>
    <a:srgbClr val="FF6600"/>
    <a:srgbClr val="FF9933"/>
    <a:srgbClr val="C35D09"/>
    <a:srgbClr val="FFCC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 varScale="1">
        <p:scale>
          <a:sx n="114" d="100"/>
          <a:sy n="114" d="100"/>
        </p:scale>
        <p:origin x="1620" y="102"/>
      </p:cViewPr>
      <p:guideLst>
        <p:guide orient="horz" pos="572"/>
        <p:guide pos="158"/>
        <p:guide pos="5602"/>
        <p:guide pos="57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2022-07-20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2022-07-20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생생한 사례로 배우는 확률과 통계</a:t>
            </a:r>
            <a:endParaRPr kumimoji="0" lang="de-DE" altLang="ko-KR" sz="1800" b="1" dirty="0">
              <a:gradFill flip="none" rotWithShape="1">
                <a:gsLst>
                  <a:gs pos="0">
                    <a:srgbClr val="00A0C6">
                      <a:shade val="30000"/>
                      <a:satMod val="115000"/>
                    </a:srgbClr>
                  </a:gs>
                  <a:gs pos="50000">
                    <a:srgbClr val="00A0C6">
                      <a:shade val="67500"/>
                      <a:satMod val="115000"/>
                    </a:srgbClr>
                  </a:gs>
                  <a:gs pos="100000">
                    <a:srgbClr val="00A0C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>
                <a:ea typeface="맑은 고딕" pitchFamily="50" charset="-127"/>
              </a:rPr>
              <a:t>이재원</a:t>
            </a:r>
            <a:r>
              <a:rPr kumimoji="0" lang="ko-KR" altLang="en-US" sz="1050" dirty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.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6592"/>
            </a:avLst>
          </a:prstGeom>
          <a:noFill/>
          <a:ln w="53975"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37782" r="4641" b="30651"/>
          <a:stretch/>
        </p:blipFill>
        <p:spPr>
          <a:xfrm>
            <a:off x="201643" y="261259"/>
            <a:ext cx="8710127" cy="423278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>
                <a:solidFill>
                  <a:srgbClr val="00A0C6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>
                <a:solidFill>
                  <a:srgbClr val="00A0C6"/>
                </a:solidFill>
                <a:ea typeface="맑은 고딕" panose="020B0503020000020004" pitchFamily="50" charset="-127"/>
              </a:rPr>
              <a:t>02</a:t>
            </a:r>
            <a:endParaRPr lang="ko-KR" altLang="en-US" sz="4800" b="1" dirty="0">
              <a:solidFill>
                <a:srgbClr val="00A0C6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2581832" y="4974267"/>
            <a:ext cx="63113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수치에 의한 기술통계학</a:t>
            </a:r>
            <a:endParaRPr kumimoji="1" lang="en-US" altLang="ko-KR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3936125" y="5805264"/>
            <a:ext cx="51003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Descriptive Statistics with Numbers</a:t>
            </a:r>
            <a:endParaRPr kumimoji="1" lang="ko-KR" altLang="en-US" sz="2400" kern="1200" dirty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1" t="70049" r="5960" b="9058"/>
          <a:stretch/>
        </p:blipFill>
        <p:spPr>
          <a:xfrm>
            <a:off x="179512" y="5445224"/>
            <a:ext cx="2113745" cy="9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635896" y="93663"/>
            <a:ext cx="5359934" cy="523875"/>
            <a:chOff x="6685508" y="188640"/>
            <a:chExt cx="5362092" cy="522566"/>
          </a:xfrm>
        </p:grpSpPr>
        <p:sp>
          <p:nvSpPr>
            <p:cNvPr id="4" name="직사각형 3"/>
            <p:cNvSpPr/>
            <p:nvPr/>
          </p:nvSpPr>
          <p:spPr>
            <a:xfrm>
              <a:off x="8248236" y="188640"/>
              <a:ext cx="379936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ko-KR" altLang="en-US" sz="2800" b="1" spc="-150" dirty="0">
                  <a:solidFill>
                    <a:srgbClr val="00C4F2"/>
                  </a:solidFill>
                  <a:ea typeface="맑은 고딕" panose="020B0503020000020004" pitchFamily="50" charset="-127"/>
                </a:rPr>
                <a:t>수치에 의한 기술통계학</a:t>
              </a: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685508" y="188640"/>
              <a:ext cx="1648487" cy="522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02</a:t>
              </a:r>
              <a:endParaRPr lang="ko-KR" altLang="en-US" sz="2800" b="1" dirty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63500" y="35744"/>
            <a:ext cx="778510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/66</a:t>
            </a: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2022-07-20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wmf"/><Relationship Id="rId7" Type="http://schemas.openxmlformats.org/officeDocument/2006/relationships/image" Target="../media/image38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0.bin"/><Relationship Id="rId7" Type="http://schemas.openxmlformats.org/officeDocument/2006/relationships/image" Target="../media/image41.wmf"/><Relationship Id="rId12" Type="http://schemas.openxmlformats.org/officeDocument/2006/relationships/image" Target="../media/image3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12.bin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42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43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19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0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wmf"/><Relationship Id="rId4" Type="http://schemas.openxmlformats.org/officeDocument/2006/relationships/oleObject" Target="../embeddings/oleObject2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3" Type="http://schemas.openxmlformats.org/officeDocument/2006/relationships/image" Target="../media/image59.png"/><Relationship Id="rId7" Type="http://schemas.openxmlformats.org/officeDocument/2006/relationships/image" Target="../media/image61.wm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63.wmf"/><Relationship Id="rId5" Type="http://schemas.openxmlformats.org/officeDocument/2006/relationships/image" Target="../media/image60.wmf"/><Relationship Id="rId10" Type="http://schemas.openxmlformats.org/officeDocument/2006/relationships/oleObject" Target="../embeddings/oleObject26.bin"/><Relationship Id="rId4" Type="http://schemas.openxmlformats.org/officeDocument/2006/relationships/oleObject" Target="../embeddings/oleObject23.bin"/><Relationship Id="rId9" Type="http://schemas.openxmlformats.org/officeDocument/2006/relationships/image" Target="../media/image6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1.png"/><Relationship Id="rId10" Type="http://schemas.openxmlformats.org/officeDocument/2006/relationships/image" Target="../media/image65.wmf"/><Relationship Id="rId4" Type="http://schemas.openxmlformats.org/officeDocument/2006/relationships/image" Target="../media/image70.png"/><Relationship Id="rId9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92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4" Type="http://schemas.openxmlformats.org/officeDocument/2006/relationships/image" Target="../media/image91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6.png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png"/><Relationship Id="rId4" Type="http://schemas.openxmlformats.org/officeDocument/2006/relationships/image" Target="../media/image6.wmf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7" Type="http://schemas.openxmlformats.org/officeDocument/2006/relationships/image" Target="../media/image99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10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image" Target="../media/image101.png"/><Relationship Id="rId7" Type="http://schemas.openxmlformats.org/officeDocument/2006/relationships/image" Target="../media/image103.w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102.wmf"/><Relationship Id="rId4" Type="http://schemas.openxmlformats.org/officeDocument/2006/relationships/oleObject" Target="../embeddings/oleObject33.bin"/><Relationship Id="rId9" Type="http://schemas.openxmlformats.org/officeDocument/2006/relationships/image" Target="../media/image104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wmf"/><Relationship Id="rId3" Type="http://schemas.openxmlformats.org/officeDocument/2006/relationships/image" Target="../media/image106.png"/><Relationship Id="rId7" Type="http://schemas.openxmlformats.org/officeDocument/2006/relationships/oleObject" Target="../embeddings/oleObject37.bin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110.wmf"/><Relationship Id="rId4" Type="http://schemas.openxmlformats.org/officeDocument/2006/relationships/image" Target="../media/image107.png"/><Relationship Id="rId9" Type="http://schemas.openxmlformats.org/officeDocument/2006/relationships/oleObject" Target="../embeddings/oleObject38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111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2.bin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4" Type="http://schemas.openxmlformats.org/officeDocument/2006/relationships/image" Target="../media/image114.w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850901"/>
            <a:ext cx="8801101" cy="5375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31796" y="5877272"/>
            <a:ext cx="7140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각 계급의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계급값과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상대도수는 다음 표와 같다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833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" y="857250"/>
            <a:ext cx="8788400" cy="10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58" y="2780928"/>
            <a:ext cx="4618604" cy="328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1391836" y="2333972"/>
            <a:ext cx="7140604" cy="369332"/>
            <a:chOff x="1031796" y="2333972"/>
            <a:chExt cx="7140604" cy="369332"/>
          </a:xfrm>
        </p:grpSpPr>
        <p:sp>
          <p:nvSpPr>
            <p:cNvPr id="8" name="TextBox 7"/>
            <p:cNvSpPr txBox="1"/>
            <p:nvPr/>
          </p:nvSpPr>
          <p:spPr>
            <a:xfrm>
              <a:off x="1031796" y="2333972"/>
              <a:ext cx="71406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평균</a:t>
              </a:r>
              <a:r>
                <a:rPr lang="en-US" altLang="ko-KR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 :</a:t>
              </a:r>
              <a:endPara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4" name="개체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51731514"/>
                </p:ext>
              </p:extLst>
            </p:nvPr>
          </p:nvGraphicFramePr>
          <p:xfrm>
            <a:off x="1785938" y="2389262"/>
            <a:ext cx="5000625" cy="247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505200" imgH="177800" progId="Equation.DSMT4">
                    <p:embed/>
                  </p:oleObj>
                </mc:Choice>
                <mc:Fallback>
                  <p:oleObj name="Equation" r:id="rId4" imgW="3505200" imgH="1778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5938" y="2389262"/>
                          <a:ext cx="5000625" cy="247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45509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67544" y="9129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160073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 err="1">
                    <a:latin typeface="+mn-ea"/>
                    <a:ea typeface="+mn-ea"/>
                  </a:rPr>
                  <a:t>절사평균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trimmed mean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자료값이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큰 쪽과 작은 쪽에서 각각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개 씩 제거한 나머지 자료의 평균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60073"/>
                <a:ext cx="7670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874" t="-730" b="-7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584200" y="2472060"/>
            <a:ext cx="7894886" cy="419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극단값의</a:t>
            </a: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영향을 제거한 평균</a:t>
            </a:r>
          </a:p>
        </p:txBody>
      </p:sp>
      <p:sp>
        <p:nvSpPr>
          <p:cNvPr id="2" name="모서리가 접힌 도형 1"/>
          <p:cNvSpPr/>
          <p:nvPr/>
        </p:nvSpPr>
        <p:spPr>
          <a:xfrm rot="21355194">
            <a:off x="627076" y="3394778"/>
            <a:ext cx="852320" cy="466490"/>
          </a:xfrm>
          <a:prstGeom prst="foldedCorner">
            <a:avLst>
              <a:gd name="adj" fmla="val 47213"/>
            </a:avLst>
          </a:prstGeom>
          <a:solidFill>
            <a:srgbClr val="00C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Bef>
                <a:spcPts val="1200"/>
              </a:spcBef>
              <a:buSzPct val="90000"/>
              <a:defRPr/>
            </a:pPr>
            <a:r>
              <a:rPr lang="en-US" altLang="ko-KR" b="1" spc="-50" dirty="0">
                <a:solidFill>
                  <a:schemeClr val="bg1"/>
                </a:solidFill>
              </a:rPr>
              <a:t>Note</a:t>
            </a:r>
            <a:endParaRPr lang="ko-KR" altLang="en-US" b="1" spc="-50" dirty="0">
              <a:solidFill>
                <a:schemeClr val="bg1"/>
              </a:solidFill>
            </a:endParaRPr>
          </a:p>
        </p:txBody>
      </p:sp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1475656" y="3429000"/>
            <a:ext cx="7099300" cy="338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b="1" dirty="0" err="1">
                <a:solidFill>
                  <a:srgbClr val="006699"/>
                </a:solidFill>
                <a:latin typeface="Book Antiqua" pitchFamily="18" charset="0"/>
              </a:rPr>
              <a:t>절사평균은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 보편적으로 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5% 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또는 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10% </a:t>
            </a:r>
            <a:r>
              <a:rPr lang="ko-KR" altLang="en-US" sz="1800" b="1" dirty="0">
                <a:solidFill>
                  <a:srgbClr val="006699"/>
                </a:solidFill>
                <a:latin typeface="Book Antiqua" pitchFamily="18" charset="0"/>
              </a:rPr>
              <a:t>절사한 평균을 많이 사용한다</a:t>
            </a:r>
            <a:r>
              <a:rPr lang="en-US" altLang="ko-KR" sz="1800" b="1" dirty="0">
                <a:solidFill>
                  <a:srgbClr val="006699"/>
                </a:solidFill>
                <a:latin typeface="Book Antiqua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810716" y="4078579"/>
                <a:ext cx="75057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b="1" dirty="0">
                    <a:latin typeface="+mn-ea"/>
                    <a:ea typeface="+mn-ea"/>
                  </a:rPr>
                  <a:t>[100a% </a:t>
                </a:r>
                <a:r>
                  <a:rPr lang="ko-KR" altLang="en-US" b="1" dirty="0" err="1">
                    <a:latin typeface="+mn-ea"/>
                    <a:ea typeface="+mn-ea"/>
                  </a:rPr>
                  <a:t>절사평균을</a:t>
                </a:r>
                <a:r>
                  <a:rPr lang="ko-KR" altLang="en-US" b="1" dirty="0">
                    <a:latin typeface="+mn-ea"/>
                    <a:ea typeface="+mn-ea"/>
                  </a:rPr>
                  <a:t> 구하는 방법</a:t>
                </a:r>
                <a:r>
                  <a:rPr lang="en-US" altLang="ko-KR" b="1" dirty="0">
                    <a:latin typeface="+mn-ea"/>
                    <a:ea typeface="+mn-ea"/>
                  </a:rPr>
                  <a:t>]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자료의 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표본에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(</a:t>
                </a:r>
                <a:r>
                  <a:rPr lang="ko-KR" altLang="en-US" dirty="0">
                    <a:latin typeface="+mn-ea"/>
                    <a:ea typeface="+mn-ea"/>
                  </a:rPr>
                  <a:t>정수</a:t>
                </a:r>
                <a:r>
                  <a:rPr lang="en-US" altLang="ko-KR" dirty="0">
                    <a:latin typeface="+mn-ea"/>
                    <a:ea typeface="+mn-ea"/>
                  </a:rPr>
                  <a:t>)</a:t>
                </a:r>
                <a:r>
                  <a:rPr lang="ko-KR" altLang="en-US" dirty="0">
                    <a:latin typeface="+mn-ea"/>
                    <a:ea typeface="+mn-ea"/>
                  </a:rPr>
                  <a:t>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해당하는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자료수</a:t>
                </a:r>
                <a:r>
                  <a:rPr lang="ko-KR" altLang="en-US" dirty="0">
                    <a:latin typeface="+mn-ea"/>
                    <a:ea typeface="+mn-ea"/>
                  </a:rPr>
                  <a:t> 만큼 양 끝에서 제거한다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정수가 아니면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보다 작은 가장 큰 정수에 해당하는 자료를 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ko-KR" altLang="en-US" dirty="0">
                    <a:latin typeface="+mn-ea"/>
                    <a:ea typeface="+mn-ea"/>
                  </a:rPr>
                  <a:t>양 끝에서 제거한다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716" y="4078579"/>
                <a:ext cx="7505700" cy="2086725"/>
              </a:xfrm>
              <a:prstGeom prst="rect">
                <a:avLst/>
              </a:prstGeom>
              <a:blipFill rotWithShape="1">
                <a:blip r:embed="rId4"/>
                <a:stretch>
                  <a:fillRect l="-731" t="-292" b="-2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43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pic>
        <p:nvPicPr>
          <p:cNvPr id="11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860425"/>
            <a:ext cx="8886825" cy="398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057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절사평균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596" y="914962"/>
            <a:ext cx="835824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10%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절사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자료수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: 12×0.1 = 1.2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이므로 절사 </a:t>
            </a:r>
            <a:r>
              <a:rPr lang="ko-KR" altLang="en-US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자료수는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개이다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가장 작은 자료 값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13.5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와 가장 큰 자료 값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676.2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를 제거한 나머지 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10</a:t>
            </a:r>
            <a:r>
              <a: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개의 자료에 대한 평균을 구한다</a:t>
            </a:r>
            <a:r>
              <a:rPr lang="en-US" altLang="ko-KR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783464"/>
              </p:ext>
            </p:extLst>
          </p:nvPr>
        </p:nvGraphicFramePr>
        <p:xfrm>
          <a:off x="882650" y="2201862"/>
          <a:ext cx="73310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206680" imgH="393480" progId="Equation.DSMT4">
                  <p:embed/>
                </p:oleObj>
              </mc:Choice>
              <mc:Fallback>
                <p:oleObj name="Equation" r:id="rId2" imgW="52066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50" y="2201862"/>
                        <a:ext cx="7331075" cy="542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238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sp>
        <p:nvSpPr>
          <p:cNvPr id="6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dirty="0" err="1"/>
              <a:t>극단값의</a:t>
            </a:r>
            <a:r>
              <a:rPr kumimoji="0" lang="ko-KR" altLang="en-US" sz="2200" b="1" dirty="0"/>
              <a:t> 영향을 제거하기 위하여 </a:t>
            </a:r>
            <a:r>
              <a:rPr kumimoji="0" lang="ko-KR" altLang="en-US" sz="2200" b="1" dirty="0" err="1"/>
              <a:t>절사평균을</a:t>
            </a:r>
            <a:r>
              <a:rPr kumimoji="0" lang="ko-KR" altLang="en-US" sz="2200" b="1" dirty="0"/>
              <a:t> 사용하는 경우</a:t>
            </a:r>
            <a:r>
              <a:rPr kumimoji="0" lang="en-US" altLang="ko-KR" sz="2200" b="1" dirty="0"/>
              <a:t>, </a:t>
            </a:r>
            <a:r>
              <a:rPr kumimoji="0" lang="ko-KR" altLang="en-US" sz="2200" b="1" dirty="0"/>
              <a:t>수집된 자료의 정보를 상실하게 된다</a:t>
            </a:r>
            <a:r>
              <a:rPr kumimoji="0" lang="en-US" altLang="ko-KR" sz="2200" b="1" dirty="0"/>
              <a:t>.</a:t>
            </a:r>
            <a:endParaRPr kumimoji="0" lang="ko-KR" altLang="en-US" sz="2200" b="1" dirty="0"/>
          </a:p>
        </p:txBody>
      </p:sp>
      <p:sp>
        <p:nvSpPr>
          <p:cNvPr id="7" name="직사각형 6"/>
          <p:cNvSpPr/>
          <p:nvPr/>
        </p:nvSpPr>
        <p:spPr>
          <a:xfrm>
            <a:off x="467544" y="20305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5800" y="2277673"/>
            <a:ext cx="767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중위수</a:t>
            </a:r>
            <a:r>
              <a:rPr lang="en-US" altLang="ko-KR" sz="2000" b="1" baseline="30000" dirty="0">
                <a:latin typeface="+mn-ea"/>
                <a:ea typeface="+mn-ea"/>
              </a:rPr>
              <a:t>median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자료값을</a:t>
            </a:r>
            <a:r>
              <a:rPr lang="ko-KR" altLang="en-US" sz="2000" dirty="0">
                <a:latin typeface="+mn-ea"/>
                <a:ea typeface="+mn-ea"/>
              </a:rPr>
              <a:t> 크기 순서로 재배열하여 가장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  <a:ea typeface="+mn-ea"/>
              </a:rPr>
              <a:t>가운데 놓이는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endParaRPr lang="ko-KR" altLang="en-US" sz="2000" dirty="0">
              <a:latin typeface="+mn-ea"/>
              <a:ea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10716" y="3678308"/>
            <a:ext cx="7505700" cy="398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b="1" dirty="0">
                <a:latin typeface="+mn-ea"/>
                <a:ea typeface="+mn-ea"/>
              </a:rPr>
              <a:t>[</a:t>
            </a:r>
            <a:r>
              <a:rPr lang="ko-KR" altLang="en-US" b="1" dirty="0" err="1">
                <a:latin typeface="+mn-ea"/>
                <a:ea typeface="+mn-ea"/>
              </a:rPr>
              <a:t>중위수를</a:t>
            </a:r>
            <a:r>
              <a:rPr lang="ko-KR" altLang="en-US" b="1" dirty="0">
                <a:latin typeface="+mn-ea"/>
                <a:ea typeface="+mn-ea"/>
              </a:rPr>
              <a:t> 구하는 방법</a:t>
            </a:r>
            <a:r>
              <a:rPr lang="en-US" altLang="ko-KR" b="1" dirty="0">
                <a:latin typeface="+mn-ea"/>
                <a:ea typeface="+mn-ea"/>
              </a:rPr>
              <a:t>]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49" y="4149080"/>
            <a:ext cx="5131857" cy="186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8156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246108"/>
            <a:ext cx="82868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영향을 전혀 받지 않는다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자료집단이 그림과 같이 어느 한 방향으로 치우치고 다른 방향으로 긴 꼬리 모양을 갖는 분포를 갖는 경우에 많이 사용한다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측정값을 반영하지 못하고 중앙에 놓이는 자료만 대푯값으로 선택하므로 수리적으로 다루기 곤란하다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051720" y="4454532"/>
            <a:ext cx="4104456" cy="2070812"/>
            <a:chOff x="2220910" y="3857217"/>
            <a:chExt cx="4344990" cy="2286836"/>
          </a:xfrm>
        </p:grpSpPr>
        <p:sp>
          <p:nvSpPr>
            <p:cNvPr id="15" name="직사각형 14"/>
            <p:cNvSpPr/>
            <p:nvPr/>
          </p:nvSpPr>
          <p:spPr>
            <a:xfrm>
              <a:off x="2220910" y="3857217"/>
              <a:ext cx="4344990" cy="2286836"/>
            </a:xfrm>
            <a:prstGeom prst="rect">
              <a:avLst/>
            </a:prstGeom>
            <a:noFill/>
            <a:ln>
              <a:solidFill>
                <a:srgbClr val="009E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schemeClr val="tx1"/>
                </a:solidFill>
              </a:endParaRPr>
            </a:p>
          </p:txBody>
        </p:sp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80815" y="4072761"/>
              <a:ext cx="3627726" cy="180473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7" name="TextBox 16"/>
            <p:cNvSpPr txBox="1"/>
            <p:nvPr/>
          </p:nvSpPr>
          <p:spPr>
            <a:xfrm>
              <a:off x="2604208" y="5426323"/>
              <a:ext cx="431875" cy="307777"/>
            </a:xfrm>
            <a:prstGeom prst="rect">
              <a:avLst/>
            </a:prstGeom>
            <a:solidFill>
              <a:srgbClr val="F1E4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latin typeface="Book Antiqua" pitchFamily="18" charset="0"/>
                </a:rPr>
                <a:t>0.5</a:t>
              </a:r>
              <a:endParaRPr lang="ko-KR" altLang="en-US" sz="1400" i="1" dirty="0">
                <a:latin typeface="Book Antiqua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21172" y="5426323"/>
              <a:ext cx="431875" cy="307777"/>
            </a:xfrm>
            <a:prstGeom prst="rect">
              <a:avLst/>
            </a:prstGeom>
            <a:solidFill>
              <a:srgbClr val="F1E49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i="1" dirty="0">
                  <a:latin typeface="Book Antiqua" pitchFamily="18" charset="0"/>
                </a:rPr>
                <a:t>0.5</a:t>
              </a:r>
              <a:endParaRPr lang="ko-KR" altLang="en-US" sz="1400" i="1" dirty="0">
                <a:latin typeface="Book Antiqua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877198" y="5829223"/>
              <a:ext cx="4318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i="1" dirty="0">
                  <a:latin typeface="Book Antiqua" pitchFamily="18" charset="0"/>
                </a:rPr>
                <a:t>M</a:t>
              </a:r>
              <a:r>
                <a:rPr lang="en-US" altLang="ko-KR" sz="1400" i="1" baseline="-25000" dirty="0">
                  <a:latin typeface="Book Antiqua" pitchFamily="18" charset="0"/>
                </a:rPr>
                <a:t>e</a:t>
              </a:r>
              <a:endParaRPr lang="ko-KR" altLang="en-US" sz="1400" i="1" baseline="-25000" dirty="0">
                <a:latin typeface="Book Antiqua" pitchFamily="18" charset="0"/>
              </a:endParaRP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>
              <a:off x="2357422" y="5821112"/>
              <a:ext cx="4010270" cy="1254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rot="5400000" flipH="1" flipV="1">
              <a:off x="1519361" y="4954610"/>
              <a:ext cx="1973945" cy="1371"/>
            </a:xfrm>
            <a:prstGeom prst="straightConnector1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내용 개체 틀 1"/>
          <p:cNvSpPr txBox="1">
            <a:spLocks/>
          </p:cNvSpPr>
          <p:nvPr/>
        </p:nvSpPr>
        <p:spPr bwMode="auto">
          <a:xfrm>
            <a:off x="251520" y="7677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중위수의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9904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중위수</a:t>
            </a:r>
            <a:endParaRPr lang="ko-KR" altLang="en-US" dirty="0"/>
          </a:p>
        </p:txBody>
      </p:sp>
      <p:pic>
        <p:nvPicPr>
          <p:cNvPr id="1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38199"/>
            <a:ext cx="8821792" cy="411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7610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4" y="9129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160073"/>
            <a:ext cx="767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최빈값</a:t>
            </a:r>
            <a:r>
              <a:rPr lang="en-US" altLang="ko-KR" sz="2000" b="1" baseline="30000" dirty="0">
                <a:latin typeface="+mn-ea"/>
                <a:ea typeface="+mn-ea"/>
              </a:rPr>
              <a:t>mode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두 </a:t>
            </a:r>
            <a:r>
              <a:rPr lang="ko-KR" altLang="en-US" sz="2000" dirty="0" err="1">
                <a:latin typeface="+mn-ea"/>
                <a:ea typeface="+mn-ea"/>
              </a:rPr>
              <a:t>번이상</a:t>
            </a:r>
            <a:r>
              <a:rPr lang="ko-KR" altLang="en-US" sz="2000" dirty="0">
                <a:latin typeface="+mn-ea"/>
                <a:ea typeface="+mn-ea"/>
              </a:rPr>
              <a:t> 발생하는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r>
              <a:rPr lang="ko-KR" altLang="en-US" sz="2000" dirty="0">
                <a:latin typeface="+mn-ea"/>
                <a:ea typeface="+mn-ea"/>
              </a:rPr>
              <a:t> 중에서 가장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+mn-ea"/>
                <a:ea typeface="+mn-ea"/>
              </a:rPr>
              <a:t>많은 빈도수를 갖는 </a:t>
            </a:r>
            <a:r>
              <a:rPr lang="ko-KR" altLang="en-US" sz="2000" dirty="0" err="1">
                <a:latin typeface="+mn-ea"/>
                <a:ea typeface="+mn-ea"/>
              </a:rPr>
              <a:t>자료값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957892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3528" y="1340037"/>
            <a:ext cx="8286808" cy="256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양적자료와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질적자료에</a:t>
            </a:r>
            <a:r>
              <a:rPr lang="ko-KR" altLang="en-US" dirty="0">
                <a:latin typeface="+mn-ea"/>
                <a:ea typeface="+mn-ea"/>
              </a:rPr>
              <a:t> 모두 사용가능</a:t>
            </a:r>
            <a:endParaRPr lang="en-US" altLang="ko-KR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영향을 전혀 받지 않는다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존재하지 않거나 여러 개 존재 가능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측정값을 반영하지 못하고 빈도수가 가장 많은 자료만 대푯값으로 선택하므로 수리적으로 다루기 곤란하다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2" name="Picture 114"/>
          <p:cNvPicPr>
            <a:picLocks noChangeAspect="1" noChangeArrowheads="1"/>
          </p:cNvPicPr>
          <p:nvPr/>
        </p:nvPicPr>
        <p:blipFill>
          <a:blip r:embed="rId2">
            <a:biLevel thresh="25000"/>
          </a:blip>
          <a:srcRect/>
          <a:stretch>
            <a:fillRect/>
          </a:stretch>
        </p:blipFill>
        <p:spPr bwMode="auto">
          <a:xfrm>
            <a:off x="1907704" y="3878842"/>
            <a:ext cx="5663562" cy="2718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7677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 err="1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최빈값의</a:t>
            </a: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8725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최빈값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866696"/>
            <a:ext cx="8870873" cy="239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1438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  <a:r>
              <a:rPr lang="en-US" altLang="ko-KR" dirty="0"/>
              <a:t>, </a:t>
            </a:r>
            <a:r>
              <a:rPr lang="ko-KR" altLang="en-US" dirty="0" err="1"/>
              <a:t>중위수</a:t>
            </a:r>
            <a:r>
              <a:rPr lang="en-US" altLang="ko-KR" dirty="0"/>
              <a:t>, </a:t>
            </a:r>
            <a:r>
              <a:rPr lang="ko-KR" altLang="en-US" dirty="0" err="1"/>
              <a:t>최빈값의</a:t>
            </a:r>
            <a:r>
              <a:rPr lang="ko-KR" altLang="en-US" dirty="0"/>
              <a:t> 관계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44" r="40401"/>
          <a:stretch/>
        </p:blipFill>
        <p:spPr bwMode="auto">
          <a:xfrm>
            <a:off x="625272" y="1236989"/>
            <a:ext cx="3271037" cy="197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14" y="3946865"/>
            <a:ext cx="3951175" cy="2290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02" y="3980821"/>
            <a:ext cx="3994391" cy="2222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6669" y="882873"/>
            <a:ext cx="350824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대칭인 분포모양인 경우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544" y="3556752"/>
            <a:ext cx="387350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양의 비대칭인 분포모양인 경우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45844" y="3556752"/>
            <a:ext cx="3717471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9400" indent="-279400" algn="ctr">
              <a:lnSpc>
                <a:spcPct val="130000"/>
              </a:lnSpc>
              <a:spcBef>
                <a:spcPts val="600"/>
              </a:spcBef>
            </a:pPr>
            <a:r>
              <a:rPr lang="ko-KR" altLang="en-US" sz="1600" b="1" dirty="0">
                <a:latin typeface="+mn-ea"/>
                <a:ea typeface="+mn-ea"/>
              </a:rPr>
              <a:t>음의 비대칭인 분포모양인 경우</a:t>
            </a:r>
          </a:p>
        </p:txBody>
      </p:sp>
    </p:spTree>
    <p:extLst>
      <p:ext uri="{BB962C8B-B14F-4D97-AF65-F5344CB8AC3E}">
        <p14:creationId xmlns:p14="http://schemas.microsoft.com/office/powerpoint/2010/main" val="1941200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4379725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산포의 척도</a:t>
            </a:r>
          </a:p>
        </p:txBody>
      </p:sp>
    </p:spTree>
    <p:extLst>
      <p:ext uri="{BB962C8B-B14F-4D97-AF65-F5344CB8AC3E}">
        <p14:creationId xmlns:p14="http://schemas.microsoft.com/office/powerpoint/2010/main" val="142472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2124"/>
            <a:ext cx="7366000" cy="1799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4294967295"/>
          </p:nvPr>
        </p:nvSpPr>
        <p:spPr>
          <a:xfrm>
            <a:off x="192336" y="891828"/>
            <a:ext cx="8481764" cy="428972"/>
          </a:xfrm>
        </p:spPr>
        <p:txBody>
          <a:bodyPr/>
          <a:lstStyle/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“평균키 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180cm </a:t>
            </a: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병사들이 평균수심 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150cm </a:t>
            </a:r>
            <a:r>
              <a:rPr kumimoji="1"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강 건너다 빠져 죽은 건</a:t>
            </a:r>
            <a:r>
              <a:rPr kumimoji="1"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....”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340768"/>
            <a:ext cx="767080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평균 깊이만 생각함으로써 수많은 병사를 잃을 수밖에 없었다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. </a:t>
            </a:r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그 이유는 그림과 같이 군인들의 키가 강의 평균 깊이보다 크지만 강의 최대 깊이가 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2m</a:t>
            </a:r>
            <a:r>
              <a:rPr lang="ko-KR" altLang="en-US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라는 것을 인식하지 못했기 때문이다</a:t>
            </a:r>
            <a:r>
              <a:rPr lang="en-US" altLang="ko-KR" sz="19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+mn-lt"/>
                <a:ea typeface="+mn-ea"/>
              </a:rPr>
              <a:t>.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130300" y="2657460"/>
            <a:ext cx="688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pc="-50" dirty="0">
                <a:solidFill>
                  <a:srgbClr val="FF0000"/>
                </a:solidFill>
                <a:latin typeface="+mn-lt"/>
                <a:ea typeface="+mn-ea"/>
              </a:rPr>
              <a:t>평균만 고려한다면 수집한 자료의 특성을 완전하게 요약할 수 없다</a:t>
            </a:r>
            <a:r>
              <a:rPr lang="en-US" altLang="ko-KR" spc="-50" dirty="0">
                <a:solidFill>
                  <a:srgbClr val="FF0000"/>
                </a:solidFill>
                <a:latin typeface="+mn-lt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2336" y="5184750"/>
            <a:ext cx="8481764" cy="764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kumimoji="0" lang="ko-KR" altLang="en-US" sz="2000" b="1" spc="-100" dirty="0">
                <a:solidFill>
                  <a:srgbClr val="FF0000"/>
                </a:solidFill>
                <a:latin typeface="Book Antiqua" pitchFamily="18" charset="0"/>
              </a:rPr>
              <a:t>산포도</a:t>
            </a:r>
            <a:r>
              <a:rPr kumimoji="0" lang="en-US" altLang="ko-KR" sz="2000" spc="-100" baseline="30000" dirty="0">
                <a:latin typeface="Book Antiqua" pitchFamily="18" charset="0"/>
              </a:rPr>
              <a:t>measure of dispersion </a:t>
            </a:r>
            <a:r>
              <a:rPr kumimoji="0" lang="en-US" altLang="ko-KR" sz="2000" spc="-100" dirty="0">
                <a:latin typeface="Book Antiqua" pitchFamily="18" charset="0"/>
              </a:rPr>
              <a:t>: </a:t>
            </a:r>
            <a:r>
              <a:rPr kumimoji="0" lang="ko-KR" altLang="en-US" sz="2000" spc="-100" dirty="0">
                <a:latin typeface="Book Antiqua" pitchFamily="18" charset="0"/>
              </a:rPr>
              <a:t>자료의 흩어지거나 밀집되는 정도를 나타내는 척도</a:t>
            </a:r>
            <a:endParaRPr kumimoji="0" lang="en-US" altLang="ko-KR" sz="2000" b="1" spc="-100" dirty="0">
              <a:latin typeface="Book Antiqua" pitchFamily="18" charset="0"/>
            </a:endParaRPr>
          </a:p>
          <a:p>
            <a:pPr marL="252000" indent="-252000"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kumimoji="0" lang="ko-KR" altLang="en-US" sz="2000" b="1" spc="-100" dirty="0">
                <a:solidFill>
                  <a:srgbClr val="FF0000"/>
                </a:solidFill>
                <a:latin typeface="Book Antiqua" pitchFamily="18" charset="0"/>
              </a:rPr>
              <a:t>산포의 척도 </a:t>
            </a:r>
            <a:r>
              <a:rPr kumimoji="0" lang="en-US" altLang="ko-KR" sz="2000" spc="-100" dirty="0">
                <a:latin typeface="Book Antiqua" pitchFamily="18" charset="0"/>
              </a:rPr>
              <a:t>: </a:t>
            </a:r>
            <a:r>
              <a:rPr kumimoji="0" lang="ko-KR" altLang="en-US" sz="2000" spc="-100" dirty="0">
                <a:latin typeface="Book Antiqua" pitchFamily="18" charset="0"/>
              </a:rPr>
              <a:t>범위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사분위수범위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평균편차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분산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표준편차</a:t>
            </a:r>
            <a:r>
              <a:rPr kumimoji="0" lang="en-US" altLang="ko-KR" sz="2000" spc="-100" dirty="0">
                <a:latin typeface="Book Antiqua" pitchFamily="18" charset="0"/>
              </a:rPr>
              <a:t>, </a:t>
            </a:r>
            <a:r>
              <a:rPr kumimoji="0" lang="ko-KR" altLang="en-US" sz="2000" spc="-100" dirty="0">
                <a:latin typeface="Book Antiqua" pitchFamily="18" charset="0"/>
              </a:rPr>
              <a:t>변동계수</a:t>
            </a:r>
          </a:p>
        </p:txBody>
      </p:sp>
    </p:spTree>
    <p:extLst>
      <p:ext uri="{BB962C8B-B14F-4D97-AF65-F5344CB8AC3E}">
        <p14:creationId xmlns:p14="http://schemas.microsoft.com/office/powerpoint/2010/main" val="992508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산포의 척도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10" y="3501008"/>
            <a:ext cx="6886574" cy="2662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251520" y="962448"/>
            <a:ext cx="8265740" cy="2106512"/>
            <a:chOff x="611560" y="1193428"/>
            <a:chExt cx="8265740" cy="2106512"/>
          </a:xfrm>
        </p:grpSpPr>
        <p:sp>
          <p:nvSpPr>
            <p:cNvPr id="9" name="순서도: 순차적 액세스 저장소 8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1242084" y="32999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내용 개체 틀 1"/>
            <p:cNvSpPr txBox="1">
              <a:spLocks/>
            </p:cNvSpPr>
            <p:nvPr/>
          </p:nvSpPr>
          <p:spPr bwMode="auto">
            <a:xfrm>
              <a:off x="1194048" y="1513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>
                  <a:solidFill>
                    <a:srgbClr val="00A0C6"/>
                  </a:solidFill>
                </a:rPr>
                <a:t>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A [182, 185, 193, 193, 198]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과 </a:t>
              </a:r>
              <a:br>
                <a:rPr lang="en-US" altLang="ko-KR" sz="1800" b="1" spc="-50" dirty="0">
                  <a:solidFill>
                    <a:srgbClr val="00A0C6"/>
                  </a:solidFill>
                </a:rPr>
              </a:br>
              <a:r>
                <a:rPr lang="ko-KR" altLang="en-US" sz="1800" b="1" spc="-50" dirty="0">
                  <a:solidFill>
                    <a:srgbClr val="00A0C6"/>
                  </a:solidFill>
                </a:rPr>
                <a:t>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B [170, 182, 193, 193, 213]</a:t>
              </a:r>
            </a:p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>
                  <a:solidFill>
                    <a:srgbClr val="00A0C6"/>
                  </a:solidFill>
                </a:rPr>
                <a:t>평균 키는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190.2,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 err="1">
                  <a:solidFill>
                    <a:srgbClr val="00A0C6"/>
                  </a:solidFill>
                </a:rPr>
                <a:t>중위수는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193,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 err="1">
                  <a:solidFill>
                    <a:srgbClr val="00A0C6"/>
                  </a:solidFill>
                </a:rPr>
                <a:t>최빈값이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 193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으로 동일하다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.</a:t>
              </a:r>
            </a:p>
            <a:p>
              <a:pPr marL="180000" indent="-180000" latinLnBrk="0">
                <a:lnSpc>
                  <a:spcPct val="120000"/>
                </a:lnSpc>
                <a:spcBef>
                  <a:spcPts val="1200"/>
                </a:spcBef>
                <a:buSzPct val="90000"/>
                <a:buFont typeface="Arial" panose="020B0604020202020204" pitchFamily="34" charset="0"/>
                <a:buChar char="•"/>
                <a:defRPr/>
              </a:pPr>
              <a:r>
                <a:rPr lang="ko-KR" altLang="en-US" sz="1800" b="1" spc="-50" dirty="0" err="1">
                  <a:solidFill>
                    <a:srgbClr val="00A0C6"/>
                  </a:solidFill>
                </a:rPr>
                <a:t>점도표를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그리면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 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A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의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 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분포는 집중되지만 농구팀 </a:t>
              </a:r>
              <a:r>
                <a:rPr lang="en-US" altLang="ko-KR" sz="1800" b="1" spc="-50" dirty="0">
                  <a:solidFill>
                    <a:srgbClr val="00A0C6"/>
                  </a:solidFill>
                </a:rPr>
                <a:t>B</a:t>
              </a:r>
              <a:r>
                <a:rPr lang="ko-KR" altLang="en-US" sz="1800" b="1" spc="-50" dirty="0">
                  <a:solidFill>
                    <a:srgbClr val="00A0C6"/>
                  </a:solidFill>
                </a:rPr>
                <a:t>는 넓게 퍼짐</a:t>
              </a:r>
              <a:endParaRPr lang="en-US" altLang="ko-KR" sz="1800" b="1" spc="-50" dirty="0">
                <a:solidFill>
                  <a:srgbClr val="00A0C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242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900212"/>
            <a:ext cx="8028756" cy="890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" y="11473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범위</a:t>
            </a:r>
            <a:r>
              <a:rPr lang="en-US" altLang="ko-KR" sz="2000" b="1" baseline="30000" dirty="0">
                <a:latin typeface="+mn-ea"/>
                <a:ea typeface="+mn-ea"/>
              </a:rPr>
              <a:t>range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최댓값과 최솟값의 차이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664" y="2561596"/>
            <a:ext cx="7822936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계산하기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반영하지 못한다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개수가 많은 경우에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6" name="Picture 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27" y="4412522"/>
            <a:ext cx="8033048" cy="153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192336" y="6096372"/>
            <a:ext cx="8481764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동일한 범위를 갖더라도 자료의 분포모양은 다양하게 나타날 수 있다</a:t>
            </a:r>
            <a:r>
              <a:rPr lang="en-US" altLang="ko-KR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20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  <p:sp>
        <p:nvSpPr>
          <p:cNvPr id="8" name="내용 개체 틀 1"/>
          <p:cNvSpPr txBox="1">
            <a:spLocks/>
          </p:cNvSpPr>
          <p:nvPr/>
        </p:nvSpPr>
        <p:spPr bwMode="auto">
          <a:xfrm>
            <a:off x="251520" y="206084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범위의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3315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범위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" y="832374"/>
            <a:ext cx="8826500" cy="340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366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평균편차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195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147373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평균편차</a:t>
            </a:r>
            <a:r>
              <a:rPr lang="en-US" altLang="ko-KR" sz="2000" b="1" baseline="30000" dirty="0">
                <a:latin typeface="+mn-ea"/>
                <a:ea typeface="+mn-ea"/>
              </a:rPr>
              <a:t>mean deviation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각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자료값과</a:t>
            </a:r>
            <a:r>
              <a:rPr lang="ko-KR" altLang="en-US" sz="2000" dirty="0">
                <a:latin typeface="+mn-ea"/>
                <a:ea typeface="+mn-ea"/>
              </a:rPr>
              <a:t> 표본평균과의 편차의</a:t>
            </a:r>
            <a:endParaRPr lang="en-US" altLang="ko-KR" sz="2000" dirty="0">
              <a:latin typeface="+mn-ea"/>
              <a:ea typeface="+mn-ea"/>
            </a:endParaRPr>
          </a:p>
          <a:p>
            <a:r>
              <a:rPr lang="ko-KR" altLang="en-US" sz="2000" dirty="0">
                <a:latin typeface="+mn-ea"/>
                <a:ea typeface="+mn-ea"/>
              </a:rPr>
              <a:t>절댓값에 대한 산술평균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6221825"/>
              </p:ext>
            </p:extLst>
          </p:nvPr>
        </p:nvGraphicFramePr>
        <p:xfrm>
          <a:off x="3043238" y="2348880"/>
          <a:ext cx="2303462" cy="8924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87058" imgH="304668" progId="Equation.DSMT4">
                  <p:embed/>
                </p:oleObj>
              </mc:Choice>
              <mc:Fallback>
                <p:oleObj name="Equation" r:id="rId2" imgW="787058" imgH="304668" progId="Equation.DSMT4">
                  <p:embed/>
                  <p:pic>
                    <p:nvPicPr>
                      <p:cNvPr id="0" name="개체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3238" y="2348880"/>
                        <a:ext cx="2303462" cy="89247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4073764"/>
            <a:ext cx="8286808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대한 영향을 범위보다 적게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절댓값을 사용하여 수리적으로 다루기 부적절하다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평균편차가 클수록 폭넓게 분포한다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1520" y="3573016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평균편차의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02683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평균편차</a:t>
            </a:r>
          </a:p>
        </p:txBody>
      </p:sp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689750"/>
            <a:ext cx="8905875" cy="167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525261"/>
              </p:ext>
            </p:extLst>
          </p:nvPr>
        </p:nvGraphicFramePr>
        <p:xfrm>
          <a:off x="833458" y="2820536"/>
          <a:ext cx="7453317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5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871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886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543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x</a:t>
                      </a:r>
                      <a:r>
                        <a:rPr lang="en-US" altLang="ko-KR" b="0" i="1" baseline="-25000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i</a:t>
                      </a:r>
                      <a:endParaRPr lang="ko-KR" altLang="en-US" b="0" i="1" baseline="-25000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4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7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8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7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5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i="1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5</a:t>
                      </a:r>
                      <a:endParaRPr lang="ko-KR" altLang="en-US" b="0" i="1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- 0.4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- 1.4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- 3.4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- 2.4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1.4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3.4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2.4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2.6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Book Antiqua" pitchFamily="18" charset="0"/>
                        </a:rPr>
                        <a:t>0.6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49258" y="4314582"/>
            <a:ext cx="7786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평균편차는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36966"/>
              </p:ext>
            </p:extLst>
          </p:nvPr>
        </p:nvGraphicFramePr>
        <p:xfrm>
          <a:off x="2772318" y="4815130"/>
          <a:ext cx="3418406" cy="702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360" imgH="291960" progId="Equation.DSMT4">
                  <p:embed/>
                </p:oleObj>
              </mc:Choice>
              <mc:Fallback>
                <p:oleObj name="Equation" r:id="rId3" imgW="142236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2318" y="4815130"/>
                        <a:ext cx="3418406" cy="702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114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4" y="900212"/>
            <a:ext cx="8028756" cy="8662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85800" y="1121973"/>
            <a:ext cx="767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b="1" dirty="0" err="1">
                <a:latin typeface="+mn-ea"/>
                <a:ea typeface="+mn-ea"/>
              </a:rPr>
              <a:t>모분산</a:t>
            </a:r>
            <a:r>
              <a:rPr lang="en-US" altLang="ko-KR" sz="2000" b="1" baseline="30000" dirty="0">
                <a:latin typeface="+mn-ea"/>
                <a:ea typeface="+mn-ea"/>
              </a:rPr>
              <a:t>population variance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각 </a:t>
            </a:r>
            <a:r>
              <a:rPr lang="ko-KR" altLang="en-US" sz="2000" dirty="0" err="1">
                <a:latin typeface="+mn-ea"/>
                <a:ea typeface="+mn-ea"/>
              </a:rPr>
              <a:t>자료값과</a:t>
            </a:r>
            <a:r>
              <a:rPr lang="ko-KR" altLang="en-US" sz="2000" dirty="0">
                <a:latin typeface="+mn-ea"/>
                <a:ea typeface="+mn-ea"/>
              </a:rPr>
              <a:t> 모평균과의 편차제곱의 평균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727762"/>
              </p:ext>
            </p:extLst>
          </p:nvPr>
        </p:nvGraphicFramePr>
        <p:xfrm>
          <a:off x="3420096" y="1988840"/>
          <a:ext cx="196532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3225" imgH="304668" progId="Equation.DSMT4">
                  <p:embed/>
                </p:oleObj>
              </mc:Choice>
              <mc:Fallback>
                <p:oleObj name="Equation" r:id="rId2" imgW="863225" imgH="304668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0096" y="1988840"/>
                        <a:ext cx="196532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467544" y="3140968"/>
            <a:ext cx="8028756" cy="11952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3356992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표본분산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sample variance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크기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표본의 각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자료값과</a:t>
                </a:r>
                <a:r>
                  <a:rPr lang="ko-KR" altLang="en-US" sz="2000" dirty="0">
                    <a:latin typeface="+mn-ea"/>
                    <a:ea typeface="+mn-ea"/>
                  </a:rPr>
                  <a:t> 표본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n-ea"/>
                    <a:ea typeface="+mn-ea"/>
                  </a:rPr>
                  <a:t>평균과의 편차 제곱의 합을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나눈 값</a:t>
                </a: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356992"/>
                <a:ext cx="76708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874" t="-1471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69281"/>
              </p:ext>
            </p:extLst>
          </p:nvPr>
        </p:nvGraphicFramePr>
        <p:xfrm>
          <a:off x="3326308" y="4581128"/>
          <a:ext cx="2109788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926698" imgH="304668" progId="Equation.DSMT4">
                  <p:embed/>
                </p:oleObj>
              </mc:Choice>
              <mc:Fallback>
                <p:oleObj name="Equation" r:id="rId6" imgW="926698" imgH="304668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6308" y="4581128"/>
                        <a:ext cx="2109788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467544" y="5736332"/>
            <a:ext cx="812800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8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분산은 평균을 중심으로 밀집되거나 퍼짐 정도를 나타내는 척도</a:t>
            </a:r>
          </a:p>
        </p:txBody>
      </p:sp>
    </p:spTree>
    <p:extLst>
      <p:ext uri="{BB962C8B-B14F-4D97-AF65-F5344CB8AC3E}">
        <p14:creationId xmlns:p14="http://schemas.microsoft.com/office/powerpoint/2010/main" val="91076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그룹 9"/>
          <p:cNvGrpSpPr>
            <a:grpSpLocks/>
          </p:cNvGrpSpPr>
          <p:nvPr/>
        </p:nvGrpSpPr>
        <p:grpSpPr bwMode="auto">
          <a:xfrm>
            <a:off x="642938" y="3309938"/>
            <a:ext cx="6953250" cy="719137"/>
            <a:chOff x="643260" y="3173386"/>
            <a:chExt cx="6953076" cy="720000"/>
          </a:xfrm>
        </p:grpSpPr>
        <p:sp>
          <p:nvSpPr>
            <p:cNvPr id="4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2.3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위치척도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1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중심경향의 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9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산포의 척도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2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2.2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  <p:grpSp>
        <p:nvGrpSpPr>
          <p:cNvPr id="20" name="그룹 9"/>
          <p:cNvGrpSpPr>
            <a:grpSpLocks/>
          </p:cNvGrpSpPr>
          <p:nvPr/>
        </p:nvGrpSpPr>
        <p:grpSpPr bwMode="auto">
          <a:xfrm>
            <a:off x="642938" y="4541838"/>
            <a:ext cx="6953250" cy="719137"/>
            <a:chOff x="643260" y="3173386"/>
            <a:chExt cx="6953076" cy="720000"/>
          </a:xfrm>
        </p:grpSpPr>
        <p:sp>
          <p:nvSpPr>
            <p:cNvPr id="22" name="직사각형 32"/>
            <p:cNvSpPr/>
            <p:nvPr/>
          </p:nvSpPr>
          <p:spPr>
            <a:xfrm>
              <a:off x="643260" y="3225836"/>
              <a:ext cx="728644" cy="608743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714529" y="3294665"/>
              <a:ext cx="620667" cy="462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2.4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32"/>
            <p:cNvSpPr/>
            <p:nvPr/>
          </p:nvSpPr>
          <p:spPr>
            <a:xfrm>
              <a:off x="1359204" y="3173386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직사각형 23"/>
            <p:cNvSpPr>
              <a:spLocks noChangeArrowheads="1"/>
            </p:cNvSpPr>
            <p:nvPr/>
          </p:nvSpPr>
          <p:spPr bwMode="auto">
            <a:xfrm>
              <a:off x="1496616" y="3318602"/>
              <a:ext cx="4824536" cy="410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두 자료의 </a:t>
              </a:r>
              <a:r>
                <a:rPr lang="ko-KR" altLang="en-US" sz="2000" b="1" spc="-100" dirty="0" err="1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선형성</a:t>
              </a:r>
              <a:endParaRPr lang="ko-KR" altLang="en-US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pic>
        <p:nvPicPr>
          <p:cNvPr id="11" name="Picture 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6" y="785814"/>
            <a:ext cx="8734424" cy="2599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434043"/>
              </p:ext>
            </p:extLst>
          </p:nvPr>
        </p:nvGraphicFramePr>
        <p:xfrm>
          <a:off x="3390614" y="3645024"/>
          <a:ext cx="5357850" cy="2682242"/>
        </p:xfrm>
        <a:graphic>
          <a:graphicData uri="http://schemas.openxmlformats.org/drawingml/2006/table">
            <a:tbl>
              <a:tblPr/>
              <a:tblGrid>
                <a:gridCol w="723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3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44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0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23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dirty="0">
                        <a:solidFill>
                          <a:srgbClr val="000000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22.1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-94.88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9002.21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148.6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31.62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999.82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74.1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-42.88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1838.69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138.5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21.52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463.11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27.3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-89.68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8042.50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13.5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-103.48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10708.11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71.7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-45.28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2050.28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46.8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-70.18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4925.23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132.0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15.02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225.60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24.7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-92.28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8515.60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28.3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-88.68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7864.14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spc="-150" dirty="0">
                          <a:solidFill>
                            <a:srgbClr val="000000"/>
                          </a:solidFill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합 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FF0000"/>
                          </a:solidFill>
                          <a:latin typeface="Book Antiqua" pitchFamily="18" charset="0"/>
                        </a:rPr>
                        <a:t>367362.00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420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676.2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559.22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Book Antiqua" pitchFamily="18" charset="0"/>
                        </a:rPr>
                        <a:t>312727.00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685298"/>
              </p:ext>
            </p:extLst>
          </p:nvPr>
        </p:nvGraphicFramePr>
        <p:xfrm>
          <a:off x="5208948" y="3618491"/>
          <a:ext cx="774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06080" imgH="203040" progId="Equation.DSMT4">
                  <p:embed/>
                </p:oleObj>
              </mc:Choice>
              <mc:Fallback>
                <p:oleObj name="Equation" r:id="rId3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8948" y="3618491"/>
                        <a:ext cx="7747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7657"/>
              </p:ext>
            </p:extLst>
          </p:nvPr>
        </p:nvGraphicFramePr>
        <p:xfrm>
          <a:off x="7902326" y="3626131"/>
          <a:ext cx="7747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6080" imgH="203040" progId="Equation.DSMT4">
                  <p:embed/>
                </p:oleObj>
              </mc:Choice>
              <mc:Fallback>
                <p:oleObj name="Equation" r:id="rId5" imgW="406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2326" y="3626131"/>
                        <a:ext cx="774700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1543"/>
              </p:ext>
            </p:extLst>
          </p:nvPr>
        </p:nvGraphicFramePr>
        <p:xfrm>
          <a:off x="4262162" y="3648177"/>
          <a:ext cx="557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91960" imgH="177480" progId="Equation.DSMT4">
                  <p:embed/>
                </p:oleObj>
              </mc:Choice>
              <mc:Fallback>
                <p:oleObj name="Equation" r:id="rId6" imgW="291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2162" y="3648177"/>
                        <a:ext cx="557212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907585"/>
              </p:ext>
            </p:extLst>
          </p:nvPr>
        </p:nvGraphicFramePr>
        <p:xfrm>
          <a:off x="6976806" y="3647397"/>
          <a:ext cx="557212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91960" imgH="177480" progId="Equation.DSMT4">
                  <p:embed/>
                </p:oleObj>
              </mc:Choice>
              <mc:Fallback>
                <p:oleObj name="Equation" r:id="rId8" imgW="2919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806" y="3647397"/>
                        <a:ext cx="557212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3486593"/>
              </p:ext>
            </p:extLst>
          </p:nvPr>
        </p:nvGraphicFramePr>
        <p:xfrm>
          <a:off x="3649380" y="3647397"/>
          <a:ext cx="24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26720" imgH="177480" progId="Equation.DSMT4">
                  <p:embed/>
                </p:oleObj>
              </mc:Choice>
              <mc:Fallback>
                <p:oleObj name="Equation" r:id="rId9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9380" y="3647397"/>
                        <a:ext cx="241300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629403"/>
              </p:ext>
            </p:extLst>
          </p:nvPr>
        </p:nvGraphicFramePr>
        <p:xfrm>
          <a:off x="6364024" y="3647397"/>
          <a:ext cx="241300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6720" imgH="177480" progId="Equation.DSMT4">
                  <p:embed/>
                </p:oleObj>
              </mc:Choice>
              <mc:Fallback>
                <p:oleObj name="Equation" r:id="rId11" imgW="1267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4024" y="3647397"/>
                        <a:ext cx="241300" cy="338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10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80" r="91123"/>
          <a:stretch/>
        </p:blipFill>
        <p:spPr bwMode="auto">
          <a:xfrm>
            <a:off x="149225" y="3429000"/>
            <a:ext cx="790575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037887"/>
              </p:ext>
            </p:extLst>
          </p:nvPr>
        </p:nvGraphicFramePr>
        <p:xfrm>
          <a:off x="669925" y="3998912"/>
          <a:ext cx="2372978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28254" imgH="291973" progId="Equation.DSMT4">
                  <p:embed/>
                </p:oleObj>
              </mc:Choice>
              <mc:Fallback>
                <p:oleObj name="Equation" r:id="rId13" imgW="1028254" imgH="291973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3998912"/>
                        <a:ext cx="2372978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9904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3528" y="1340768"/>
            <a:ext cx="8286808" cy="216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수리적으로 다루기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분산이 클수록 각 </a:t>
            </a:r>
            <a:r>
              <a:rPr lang="ko-KR" altLang="en-US" dirty="0" err="1">
                <a:latin typeface="+mn-ea"/>
                <a:ea typeface="+mn-ea"/>
              </a:rPr>
              <a:t>자료값이</a:t>
            </a:r>
            <a:r>
              <a:rPr lang="ko-KR" altLang="en-US" dirty="0">
                <a:latin typeface="+mn-ea"/>
                <a:ea typeface="+mn-ea"/>
              </a:rPr>
              <a:t> 평균으로부터 넓게 흩어진 형태를 갖는다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미지의 </a:t>
            </a:r>
            <a:r>
              <a:rPr lang="ko-KR" altLang="en-US" dirty="0" err="1">
                <a:latin typeface="+mn-ea"/>
                <a:ea typeface="+mn-ea"/>
              </a:rPr>
              <a:t>모분산을</a:t>
            </a:r>
            <a:r>
              <a:rPr lang="ko-KR" altLang="en-US" dirty="0">
                <a:latin typeface="+mn-ea"/>
                <a:ea typeface="+mn-ea"/>
              </a:rPr>
              <a:t> 추론할 때 많이 사용한다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251520" y="836712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분산의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6908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분산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267527"/>
              </p:ext>
            </p:extLst>
          </p:nvPr>
        </p:nvGraphicFramePr>
        <p:xfrm>
          <a:off x="5435601" y="3786188"/>
          <a:ext cx="1727200" cy="66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669" imgH="291973" progId="Equation.DSMT4">
                  <p:embed/>
                </p:oleObj>
              </mc:Choice>
              <mc:Fallback>
                <p:oleObj name="Equation" r:id="rId2" imgW="761669" imgH="291973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1" y="3786188"/>
                        <a:ext cx="1727200" cy="6632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t="45808" r="26255"/>
          <a:stretch/>
        </p:blipFill>
        <p:spPr bwMode="auto">
          <a:xfrm>
            <a:off x="827584" y="3284984"/>
            <a:ext cx="43053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07" y="836712"/>
            <a:ext cx="8830626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9465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표준편차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4" y="900212"/>
            <a:ext cx="8028756" cy="82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85800" y="11219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모표준편차</a:t>
            </a:r>
            <a:r>
              <a:rPr lang="en-US" altLang="ko-KR" sz="2000" b="1" baseline="30000" dirty="0">
                <a:latin typeface="+mn-ea"/>
                <a:ea typeface="+mn-ea"/>
              </a:rPr>
              <a:t>population standard deviation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</a:t>
            </a:r>
            <a:r>
              <a:rPr lang="ko-KR" altLang="en-US" sz="2000" dirty="0" err="1">
                <a:latin typeface="+mn-ea"/>
                <a:ea typeface="+mn-ea"/>
              </a:rPr>
              <a:t>모분산의</a:t>
            </a:r>
            <a:r>
              <a:rPr lang="ko-KR" altLang="en-US" sz="2000" dirty="0">
                <a:latin typeface="+mn-ea"/>
                <a:ea typeface="+mn-ea"/>
              </a:rPr>
              <a:t> 양의 제곱근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2613722"/>
              </p:ext>
            </p:extLst>
          </p:nvPr>
        </p:nvGraphicFramePr>
        <p:xfrm>
          <a:off x="3108325" y="1844824"/>
          <a:ext cx="20510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309" imgH="342751" progId="Equation.DSMT4">
                  <p:embed/>
                </p:oleObj>
              </mc:Choice>
              <mc:Fallback>
                <p:oleObj name="Equation" r:id="rId2" imgW="901309" imgH="34275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325" y="1844824"/>
                        <a:ext cx="20510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467544" y="3021112"/>
            <a:ext cx="8028756" cy="8269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5800" y="3242873"/>
            <a:ext cx="767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표본표준편차</a:t>
            </a:r>
            <a:r>
              <a:rPr lang="en-US" altLang="ko-KR" sz="2000" b="1" baseline="30000" dirty="0">
                <a:latin typeface="+mn-ea"/>
                <a:ea typeface="+mn-ea"/>
              </a:rPr>
              <a:t>sample standard deviation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표본분산의 양의 제곱근</a:t>
            </a:r>
          </a:p>
        </p:txBody>
      </p:sp>
      <p:graphicFrame>
        <p:nvGraphicFramePr>
          <p:cNvPr id="12" name="개체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7342741"/>
              </p:ext>
            </p:extLst>
          </p:nvPr>
        </p:nvGraphicFramePr>
        <p:xfrm>
          <a:off x="3203848" y="4005064"/>
          <a:ext cx="213836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39392" imgH="342751" progId="Equation.DSMT4">
                  <p:embed/>
                </p:oleObj>
              </mc:Choice>
              <mc:Fallback>
                <p:oleObj name="Equation" r:id="rId4" imgW="939392" imgH="342751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4005064"/>
                        <a:ext cx="213836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467544" y="5268044"/>
            <a:ext cx="8128000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6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분산은 개개의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자료값과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평균과의 편차의 제곱을 이용하여 표현되므로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자료값의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단위를 제곱한 단위를 사용하게 된다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따라서 분산으로 얻은 수치를 해석하기가 곤란하다는 단점을 보완하기 위하여 제곱근을 취한 척도이다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18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520574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 표준편차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3528" y="1409468"/>
            <a:ext cx="8286808" cy="1763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개개의 </a:t>
            </a:r>
            <a:r>
              <a:rPr lang="ko-KR" altLang="en-US" dirty="0" err="1">
                <a:latin typeface="+mn-ea"/>
                <a:ea typeface="+mn-ea"/>
              </a:rPr>
              <a:t>자료값에</a:t>
            </a:r>
            <a:r>
              <a:rPr lang="ko-KR" altLang="en-US" dirty="0">
                <a:latin typeface="+mn-ea"/>
                <a:ea typeface="+mn-ea"/>
              </a:rPr>
              <a:t> 대한 정보를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수리적으로 다루기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특이점에 매우 큰 영향을 받는다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표준편차가 클수록 각 </a:t>
            </a:r>
            <a:r>
              <a:rPr lang="ko-KR" altLang="en-US" dirty="0" err="1">
                <a:latin typeface="+mn-ea"/>
                <a:ea typeface="+mn-ea"/>
              </a:rPr>
              <a:t>자료값이</a:t>
            </a:r>
            <a:r>
              <a:rPr lang="ko-KR" altLang="en-US" dirty="0">
                <a:latin typeface="+mn-ea"/>
                <a:ea typeface="+mn-ea"/>
              </a:rPr>
              <a:t> 평균으로부터 넓게 흩어진 형태를 갖는다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5" name="Picture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1" y="3690181"/>
            <a:ext cx="8762734" cy="2329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836712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표준편차의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8719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251520" y="962448"/>
            <a:ext cx="8265740" cy="561109"/>
            <a:chOff x="611560" y="1193428"/>
            <a:chExt cx="8265740" cy="561109"/>
          </a:xfrm>
        </p:grpSpPr>
        <p:sp>
          <p:nvSpPr>
            <p:cNvPr id="6" name="순서도: 순차적 액세스 저장소 5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2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도수분포로 주어진 자료의 평균과 분산</a:t>
              </a:r>
            </a:p>
          </p:txBody>
        </p:sp>
      </p:grpSp>
      <p:pic>
        <p:nvPicPr>
          <p:cNvPr id="9" name="Picture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" y="1988840"/>
            <a:ext cx="7985834" cy="321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9751431"/>
              </p:ext>
            </p:extLst>
          </p:nvPr>
        </p:nvGraphicFramePr>
        <p:xfrm>
          <a:off x="1932627" y="5466234"/>
          <a:ext cx="518191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62300" imgH="393700" progId="Equation.DSMT4">
                  <p:embed/>
                </p:oleObj>
              </mc:Choice>
              <mc:Fallback>
                <p:oleObj name="Equation" r:id="rId4" imgW="31623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2627" y="5466234"/>
                        <a:ext cx="518191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7123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2120901"/>
            <a:ext cx="8775700" cy="440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192336" y="891828"/>
            <a:ext cx="8481764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그룹화 자료의 분산과 표준편차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924620"/>
              </p:ext>
            </p:extLst>
          </p:nvPr>
        </p:nvGraphicFramePr>
        <p:xfrm>
          <a:off x="2259013" y="1389336"/>
          <a:ext cx="4435475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098800" imgH="482600" progId="Equation.DSMT4">
                  <p:embed/>
                </p:oleObj>
              </mc:Choice>
              <mc:Fallback>
                <p:oleObj name="Equation" r:id="rId4" imgW="3098800" imgH="4826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9013" y="1389336"/>
                        <a:ext cx="4435475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84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그룹화 자료의 분산과 표준편차</a:t>
            </a:r>
          </a:p>
        </p:txBody>
      </p:sp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51" y="819149"/>
            <a:ext cx="663926" cy="56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2365152" y="4724400"/>
            <a:ext cx="4943698" cy="1512912"/>
            <a:chOff x="2627784" y="4580384"/>
            <a:chExt cx="4943698" cy="15129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bject 3"/>
                <p:cNvSpPr txBox="1"/>
                <p:nvPr/>
              </p:nvSpPr>
              <p:spPr bwMode="auto">
                <a:xfrm>
                  <a:off x="3845620" y="4580384"/>
                  <a:ext cx="3725862" cy="1430338"/>
                </a:xfrm>
                <a:prstGeom prst="rect">
                  <a:avLst/>
                </a:prstGeom>
                <a:noFill/>
              </p:spPr>
              <p:txBody>
                <a:bodyPr>
                  <a:normAutofit fontScale="77500" lnSpcReduction="2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̄"/>
                            <m:ctrlPr>
                              <a:rPr lang="ko-KR" alt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3008.5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=60.17</m:t>
                        </m:r>
                      </m:oMath>
                      <m:oMath xmlns:m="http://schemas.openxmlformats.org/officeDocument/2006/math">
                        <m:sSup>
                          <m:sSup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den>
                        </m:f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̄"/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ko-KR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19.78</m:t>
                            </m:r>
                          </m:num>
                          <m:den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49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/>
                          <m:t>≈</m:t>
                        </m:r>
                        <m:r>
                          <m:rPr>
                            <m:nor/>
                          </m:rPr>
                          <a:rPr lang="en-US" altLang="ko-KR" b="0" i="0" smtClean="0"/>
                          <m:t> </m:t>
                        </m:r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.4445</m:t>
                        </m:r>
                      </m:oMath>
                      <m:oMath xmlns:m="http://schemas.openxmlformats.org/officeDocument/2006/math"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.4445</m:t>
                            </m:r>
                          </m:e>
                        </m:rad>
                        <m:r>
                          <m:rPr>
                            <m:nor/>
                          </m:rPr>
                          <a:rPr lang="en-US" altLang="ko-KR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ko-KR" altLang="en-US"/>
                          <m:t>≈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1.56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13" name="Object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5620" y="4580384"/>
                  <a:ext cx="3725862" cy="1430338"/>
                </a:xfrm>
                <a:prstGeom prst="rect">
                  <a:avLst/>
                </a:prstGeom>
                <a:blipFill>
                  <a:blip r:embed="rId3"/>
                  <a:stretch>
                    <a:fillRect l="-655" t="-49787" b="-5021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Box 13"/>
            <p:cNvSpPr txBox="1"/>
            <p:nvPr/>
          </p:nvSpPr>
          <p:spPr>
            <a:xfrm>
              <a:off x="3069530" y="4670667"/>
              <a:ext cx="775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평균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77529" y="5213265"/>
              <a:ext cx="7858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분산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27784" y="5723964"/>
              <a:ext cx="1457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n-ea"/>
                  <a:ea typeface="+mn-ea"/>
                </a:rPr>
                <a:t>표준편차 </a:t>
              </a:r>
              <a:r>
                <a:rPr lang="en-US" altLang="ko-KR" dirty="0">
                  <a:latin typeface="+mn-ea"/>
                  <a:ea typeface="+mn-ea"/>
                </a:rPr>
                <a:t>:</a:t>
              </a:r>
              <a:endParaRPr lang="ko-KR" altLang="en-US" dirty="0">
                <a:latin typeface="+mn-ea"/>
                <a:ea typeface="+mn-ea"/>
              </a:endParaRP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58BA5713-949E-3F1B-444F-A3A4A31B7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7" y="1088315"/>
            <a:ext cx="8011735" cy="346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36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변동계수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67544" y="90021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5800" y="1121973"/>
            <a:ext cx="76708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dirty="0">
                <a:latin typeface="+mn-ea"/>
                <a:ea typeface="+mn-ea"/>
              </a:rPr>
              <a:t>변동계수</a:t>
            </a:r>
            <a:r>
              <a:rPr lang="en-US" altLang="ko-KR" sz="2000" b="1" baseline="30000" dirty="0">
                <a:latin typeface="+mn-ea"/>
                <a:ea typeface="+mn-ea"/>
              </a:rPr>
              <a:t>coefficient of variation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평균을 중심으로 한 상대적인 </a:t>
            </a:r>
            <a:endParaRPr lang="en-US" altLang="ko-KR" sz="2000" dirty="0">
              <a:latin typeface="+mn-ea"/>
              <a:ea typeface="+mn-ea"/>
            </a:endParaRPr>
          </a:p>
          <a:p>
            <a:pPr>
              <a:lnSpc>
                <a:spcPct val="110000"/>
              </a:lnSpc>
            </a:pPr>
            <a:r>
              <a:rPr lang="ko-KR" altLang="en-US" sz="2000" dirty="0">
                <a:latin typeface="+mn-ea"/>
                <a:ea typeface="+mn-ea"/>
              </a:rPr>
              <a:t>산포의 척도</a:t>
            </a:r>
          </a:p>
        </p:txBody>
      </p: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67544" y="2303446"/>
            <a:ext cx="2618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solidFill>
                  <a:srgbClr val="FF0000"/>
                </a:solidFill>
              </a:rPr>
              <a:t>모집단의 변동계수 </a:t>
            </a:r>
            <a:r>
              <a:rPr lang="en-US" altLang="ko-KR" sz="1800" b="1" spc="-50" dirty="0">
                <a:solidFill>
                  <a:srgbClr val="FF0000"/>
                </a:solidFill>
              </a:rPr>
              <a:t>:</a:t>
            </a:r>
            <a:endParaRPr lang="ko-KR" altLang="en-US" sz="1800" b="1" spc="-50" dirty="0">
              <a:solidFill>
                <a:srgbClr val="FF0000"/>
              </a:solidFill>
            </a:endParaRPr>
          </a:p>
        </p:txBody>
      </p:sp>
      <p:graphicFrame>
        <p:nvGraphicFramePr>
          <p:cNvPr id="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6911905"/>
              </p:ext>
            </p:extLst>
          </p:nvPr>
        </p:nvGraphicFramePr>
        <p:xfrm>
          <a:off x="3018616" y="2132856"/>
          <a:ext cx="1820863" cy="1389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799920" imgH="609480" progId="Equation.DSMT4">
                  <p:embed/>
                </p:oleObj>
              </mc:Choice>
              <mc:Fallback>
                <p:oleObj name="Equation" r:id="rId3" imgW="79992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616" y="2132856"/>
                        <a:ext cx="1820863" cy="1389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내용 개체 틀 1"/>
          <p:cNvSpPr txBox="1">
            <a:spLocks/>
          </p:cNvSpPr>
          <p:nvPr/>
        </p:nvSpPr>
        <p:spPr bwMode="auto">
          <a:xfrm>
            <a:off x="467544" y="3019086"/>
            <a:ext cx="2618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solidFill>
                  <a:srgbClr val="FF0000"/>
                </a:solidFill>
              </a:rPr>
              <a:t>표본의 변동계수 </a:t>
            </a:r>
            <a:r>
              <a:rPr lang="en-US" altLang="ko-KR" sz="1800" b="1" spc="-50" dirty="0">
                <a:solidFill>
                  <a:srgbClr val="FF0000"/>
                </a:solidFill>
              </a:rPr>
              <a:t>:</a:t>
            </a:r>
            <a:endParaRPr lang="ko-KR" altLang="en-US" sz="1800" b="1" spc="-50" dirty="0">
              <a:solidFill>
                <a:srgbClr val="FF0000"/>
              </a:solidFill>
            </a:endParaRPr>
          </a:p>
        </p:txBody>
      </p:sp>
      <p:sp>
        <p:nvSpPr>
          <p:cNvPr id="22" name="내용 개체 틀 1"/>
          <p:cNvSpPr txBox="1">
            <a:spLocks/>
          </p:cNvSpPr>
          <p:nvPr/>
        </p:nvSpPr>
        <p:spPr bwMode="auto">
          <a:xfrm>
            <a:off x="467544" y="363067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/>
              <a:t>측정 단위가 동일하지만 평균이 큰 차이를 보이는 두 자료집단 또는 측정단위가 서로 다른 두 자료집단에 대한 산포의 척도를 비교할 때 많이 사용한다</a:t>
            </a:r>
            <a:r>
              <a:rPr lang="en-US" altLang="ko-KR" sz="1800" b="1" spc="-50" dirty="0"/>
              <a:t>.</a:t>
            </a:r>
          </a:p>
        </p:txBody>
      </p:sp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787400" y="4617020"/>
            <a:ext cx="77597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변동계수가 클수록 상대적으로 넓게 분포를 이룬다</a:t>
            </a:r>
            <a:r>
              <a:rPr lang="en-US" altLang="ko-KR" sz="1800" spc="-50" dirty="0"/>
              <a:t>.</a:t>
            </a:r>
          </a:p>
        </p:txBody>
      </p:sp>
      <p:sp>
        <p:nvSpPr>
          <p:cNvPr id="24" name="내용 개체 틀 1"/>
          <p:cNvSpPr txBox="1">
            <a:spLocks/>
          </p:cNvSpPr>
          <p:nvPr/>
        </p:nvSpPr>
        <p:spPr bwMode="auto">
          <a:xfrm>
            <a:off x="800100" y="5301208"/>
            <a:ext cx="77470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/>
              <a:t>예를 들어</a:t>
            </a:r>
            <a:r>
              <a:rPr lang="en-US" altLang="ko-KR" sz="1800" b="1" spc="-50" dirty="0"/>
              <a:t>, </a:t>
            </a:r>
          </a:p>
        </p:txBody>
      </p:sp>
      <p:sp>
        <p:nvSpPr>
          <p:cNvPr id="25" name="내용 개체 틀 1"/>
          <p:cNvSpPr txBox="1">
            <a:spLocks/>
          </p:cNvSpPr>
          <p:nvPr/>
        </p:nvSpPr>
        <p:spPr bwMode="auto">
          <a:xfrm>
            <a:off x="787400" y="5677958"/>
            <a:ext cx="7759700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신생아의 몸무게와 산모의 몸무게</a:t>
            </a:r>
            <a:r>
              <a:rPr lang="en-US" altLang="ko-KR" sz="1800" spc="-50" dirty="0"/>
              <a:t>(</a:t>
            </a:r>
            <a:r>
              <a:rPr lang="ko-KR" altLang="en-US" sz="1800" spc="-50" dirty="0"/>
              <a:t>단위는 같으나</a:t>
            </a:r>
            <a:r>
              <a:rPr lang="en-US" altLang="ko-KR" sz="1800" spc="-50" dirty="0"/>
              <a:t>, </a:t>
            </a:r>
            <a:r>
              <a:rPr lang="ko-KR" altLang="en-US" sz="1800" spc="-50" dirty="0"/>
              <a:t>평균의 차가 큰 경우</a:t>
            </a:r>
            <a:r>
              <a:rPr lang="en-US" altLang="ko-KR" sz="1800" spc="-50" dirty="0"/>
              <a:t>)</a:t>
            </a:r>
          </a:p>
          <a:p>
            <a:pPr marL="0" indent="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spc="-50" dirty="0"/>
              <a:t>- </a:t>
            </a:r>
            <a:r>
              <a:rPr lang="ko-KR" altLang="en-US" sz="1800" spc="-50" dirty="0"/>
              <a:t>키와 몸무게</a:t>
            </a:r>
            <a:r>
              <a:rPr lang="en-US" altLang="ko-KR" sz="1800" spc="-50" dirty="0"/>
              <a:t>(</a:t>
            </a:r>
            <a:r>
              <a:rPr lang="ko-KR" altLang="en-US" sz="1800" spc="-50" dirty="0"/>
              <a:t>단위가 서로 다른 경우</a:t>
            </a:r>
            <a:r>
              <a:rPr lang="en-US" altLang="ko-KR" sz="1800" spc="-50" dirty="0"/>
              <a:t>)</a:t>
            </a:r>
            <a:endParaRPr lang="ko-KR" altLang="en-US" sz="1800" spc="-50" dirty="0"/>
          </a:p>
        </p:txBody>
      </p:sp>
    </p:spTree>
    <p:extLst>
      <p:ext uri="{BB962C8B-B14F-4D97-AF65-F5344CB8AC3E}">
        <p14:creationId xmlns:p14="http://schemas.microsoft.com/office/powerpoint/2010/main" val="3499823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42"/>
          <a:stretch/>
        </p:blipFill>
        <p:spPr bwMode="auto">
          <a:xfrm>
            <a:off x="841942" y="2109996"/>
            <a:ext cx="7588074" cy="113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변동계수</a:t>
            </a:r>
          </a:p>
        </p:txBody>
      </p:sp>
      <p:pic>
        <p:nvPicPr>
          <p:cNvPr id="12" name="Picture 2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61307" y="783772"/>
            <a:ext cx="8749344" cy="1350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08" y="3259932"/>
            <a:ext cx="529082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4738896"/>
              </p:ext>
            </p:extLst>
          </p:nvPr>
        </p:nvGraphicFramePr>
        <p:xfrm>
          <a:off x="3106455" y="3556624"/>
          <a:ext cx="4092788" cy="4752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90840" imgH="393480" progId="Equation.DSMT4">
                  <p:embed/>
                </p:oleObj>
              </mc:Choice>
              <mc:Fallback>
                <p:oleObj name="Equation" r:id="rId4" imgW="3390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6455" y="3556624"/>
                        <a:ext cx="4092788" cy="47520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951790"/>
              </p:ext>
            </p:extLst>
          </p:nvPr>
        </p:nvGraphicFramePr>
        <p:xfrm>
          <a:off x="2426248" y="4632774"/>
          <a:ext cx="5395728" cy="47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4470120" imgH="393480" progId="Equation.DSMT4">
                  <p:embed/>
                </p:oleObj>
              </mc:Choice>
              <mc:Fallback>
                <p:oleObj name="Equation" r:id="rId6" imgW="4470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6248" y="4632774"/>
                        <a:ext cx="5395728" cy="475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171252"/>
              </p:ext>
            </p:extLst>
          </p:nvPr>
        </p:nvGraphicFramePr>
        <p:xfrm>
          <a:off x="3651681" y="5086486"/>
          <a:ext cx="3447463" cy="3573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692080" imgH="279360" progId="Equation.DSMT4">
                  <p:embed/>
                </p:oleObj>
              </mc:Choice>
              <mc:Fallback>
                <p:oleObj name="Equation" r:id="rId8" imgW="269208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1681" y="5086486"/>
                        <a:ext cx="3447463" cy="3573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39430" y="3212976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평균을 구하면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39430" y="4257355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분산과 표준편차를 구하면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39430" y="5661248"/>
            <a:ext cx="753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키와 몸무게의 변동계수는 다음과 같으며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키의 분포가 상대적으로 넓게 나타난다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030231"/>
              </p:ext>
            </p:extLst>
          </p:nvPr>
        </p:nvGraphicFramePr>
        <p:xfrm>
          <a:off x="3094574" y="6002950"/>
          <a:ext cx="4107891" cy="47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403440" imgH="393480" progId="Equation.DSMT4">
                  <p:embed/>
                </p:oleObj>
              </mc:Choice>
              <mc:Fallback>
                <p:oleObj name="Equation" r:id="rId10" imgW="340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4574" y="6002950"/>
                        <a:ext cx="4107891" cy="4758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195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557235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중심위치의 척도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358623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2.3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위치척도</a:t>
            </a:r>
          </a:p>
        </p:txBody>
      </p:sp>
    </p:spTree>
    <p:extLst>
      <p:ext uri="{BB962C8B-B14F-4D97-AF65-F5344CB8AC3E}">
        <p14:creationId xmlns:p14="http://schemas.microsoft.com/office/powerpoint/2010/main" val="2710013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위치척도</a:t>
            </a:r>
          </a:p>
        </p:txBody>
      </p:sp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212941" y="812314"/>
            <a:ext cx="8668011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100" dirty="0" err="1"/>
              <a:t>원자료를</a:t>
            </a:r>
            <a:r>
              <a:rPr lang="ko-KR" altLang="en-US" sz="2000" b="1" spc="-100" dirty="0"/>
              <a:t> 표준화하거나 </a:t>
            </a:r>
            <a:r>
              <a:rPr lang="en-US" altLang="ko-KR" sz="2000" b="1" spc="-100" dirty="0"/>
              <a:t>100</a:t>
            </a:r>
            <a:r>
              <a:rPr lang="ko-KR" altLang="en-US" sz="2000" b="1" spc="-100" dirty="0" err="1"/>
              <a:t>분위수</a:t>
            </a:r>
            <a:r>
              <a:rPr lang="ko-KR" altLang="en-US" sz="2000" b="1" spc="-100" dirty="0"/>
              <a:t> 또는 </a:t>
            </a:r>
            <a:r>
              <a:rPr lang="en-US" altLang="ko-KR" sz="2000" b="1" spc="-100" dirty="0"/>
              <a:t>4</a:t>
            </a:r>
            <a:r>
              <a:rPr lang="ko-KR" altLang="en-US" sz="2000" b="1" spc="-100" dirty="0" err="1"/>
              <a:t>분위수와</a:t>
            </a:r>
            <a:r>
              <a:rPr lang="ko-KR" altLang="en-US" sz="2000" b="1" spc="-100" dirty="0"/>
              <a:t> 같이 상대적인 자료로 변환한 척도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251520" y="1931787"/>
            <a:ext cx="8265740" cy="561109"/>
            <a:chOff x="611560" y="1193428"/>
            <a:chExt cx="8265740" cy="561109"/>
          </a:xfrm>
        </p:grpSpPr>
        <p:sp>
          <p:nvSpPr>
            <p:cNvPr id="20" name="순서도: 순차적 액세스 저장소 19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2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수능점수의 </a:t>
              </a:r>
              <a:r>
                <a:rPr lang="ko-KR" altLang="en-US" sz="2000" b="1" spc="-50" dirty="0" err="1">
                  <a:solidFill>
                    <a:srgbClr val="00A0C6"/>
                  </a:solidFill>
                </a:rPr>
                <a:t>원점수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표준점수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, 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백분위점수</a:t>
              </a:r>
            </a:p>
          </p:txBody>
        </p: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01" y="2730672"/>
            <a:ext cx="5247296" cy="3742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0483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𝑧</m:t>
                    </m:r>
                    <m:r>
                      <a:rPr lang="en-US" altLang="ko-KR" i="1" dirty="0" smtClean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467544" y="90021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063917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𝒁</m:t>
                    </m:r>
                    <m:r>
                      <a:rPr lang="en-US" altLang="ko-KR" sz="2000" b="1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−</m:t>
                    </m:r>
                  </m:oMath>
                </a14:m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점수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z-score</a:t>
                </a:r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또는</a:t>
                </a:r>
                <a:r>
                  <a:rPr lang="en-US" altLang="ko-KR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표준점수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standardized score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각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>
                    <a:latin typeface="+mn-ea"/>
                    <a:ea typeface="+mn-ea"/>
                  </a:rPr>
                  <a:t>자료값을</a:t>
                </a:r>
                <a:r>
                  <a:rPr lang="ko-KR" altLang="en-US" sz="2000" dirty="0">
                    <a:latin typeface="+mn-ea"/>
                    <a:ea typeface="+mn-ea"/>
                  </a:rPr>
                  <a:t> 평균을 중심으로 한 상대적인 위치로 변환한 척도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63917"/>
                <a:ext cx="767080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874" t="-1471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467544" y="2303446"/>
                <a:ext cx="2618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모집단의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점수 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:</a:t>
                </a:r>
                <a:endParaRPr lang="ko-KR" altLang="en-US" sz="1800" b="1" spc="-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2303446"/>
                <a:ext cx="2618556" cy="396156"/>
              </a:xfrm>
              <a:prstGeom prst="rect">
                <a:avLst/>
              </a:prstGeom>
              <a:blipFill rotWithShape="1">
                <a:blip r:embed="rId6"/>
                <a:stretch>
                  <a:fillRect l="-466" t="-7692" b="-16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1"/>
              <p:cNvSpPr txBox="1">
                <a:spLocks/>
              </p:cNvSpPr>
              <p:nvPr/>
            </p:nvSpPr>
            <p:spPr bwMode="auto">
              <a:xfrm>
                <a:off x="467544" y="3019086"/>
                <a:ext cx="2618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표본의</a:t>
                </a:r>
                <a14:m>
                  <m:oMath xmlns:m="http://schemas.openxmlformats.org/officeDocument/2006/math">
                    <m:r>
                      <a:rPr lang="ko-KR" altLang="en-US" sz="1800" b="1" i="1" spc="-50" dirty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altLang="ko-KR" sz="1800" b="1" i="1" spc="-50" dirty="0">
                        <a:solidFill>
                          <a:srgbClr val="FF0000"/>
                        </a:solidFill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>
                    <a:solidFill>
                      <a:srgbClr val="FF0000"/>
                    </a:solidFill>
                  </a:rPr>
                  <a:t>점수 </a:t>
                </a:r>
                <a:r>
                  <a:rPr lang="en-US" altLang="ko-KR" sz="1800" b="1" spc="-50" dirty="0">
                    <a:solidFill>
                      <a:srgbClr val="FF0000"/>
                    </a:solidFill>
                  </a:rPr>
                  <a:t>:</a:t>
                </a:r>
                <a:endParaRPr lang="ko-KR" altLang="en-US" sz="1800" b="1" spc="-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019086"/>
                <a:ext cx="2618556" cy="396156"/>
              </a:xfrm>
              <a:prstGeom prst="rect">
                <a:avLst/>
              </a:prstGeom>
              <a:blipFill rotWithShape="1">
                <a:blip r:embed="rId7"/>
                <a:stretch>
                  <a:fillRect l="-466" t="-7692" b="-16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내용 개체 틀 1"/>
              <p:cNvSpPr txBox="1">
                <a:spLocks/>
              </p:cNvSpPr>
              <p:nvPr/>
            </p:nvSpPr>
            <p:spPr bwMode="auto">
              <a:xfrm>
                <a:off x="467544" y="3630670"/>
                <a:ext cx="8079556" cy="396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5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/>
                  <a:t>점수는 평균을 </a:t>
                </a:r>
                <a:r>
                  <a:rPr lang="en-US" altLang="ko-KR" sz="1800" b="1" spc="-50" dirty="0"/>
                  <a:t>0</a:t>
                </a:r>
                <a:r>
                  <a:rPr lang="ko-KR" altLang="en-US" sz="1800" b="1" spc="-50" dirty="0"/>
                  <a:t>으로 대치하고 </a:t>
                </a:r>
                <a:r>
                  <a:rPr lang="en-US" altLang="ko-KR" sz="1800" b="1" spc="-50" dirty="0"/>
                  <a:t>0</a:t>
                </a:r>
                <a:r>
                  <a:rPr lang="ko-KR" altLang="en-US" sz="1800" b="1" spc="-50" dirty="0"/>
                  <a:t>을 중심으로 각 </a:t>
                </a:r>
                <a:r>
                  <a:rPr lang="ko-KR" altLang="en-US" sz="1800" b="1" spc="-50" dirty="0" err="1"/>
                  <a:t>자료값의</a:t>
                </a:r>
                <a:r>
                  <a:rPr lang="ko-KR" altLang="en-US" sz="1800" b="1" spc="-50" dirty="0"/>
                  <a:t> 절대위치를 상대적인 위치로 변환한 값을 나타낸다</a:t>
                </a:r>
                <a:r>
                  <a:rPr lang="en-US" altLang="ko-KR" sz="1800" b="1" spc="-50" dirty="0"/>
                  <a:t>.</a:t>
                </a:r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</m:oMath>
                </a14:m>
                <a:r>
                  <a:rPr lang="ko-KR" altLang="en-US" sz="1800" b="1" spc="-50" dirty="0"/>
                  <a:t>점수가 양수이면 </a:t>
                </a:r>
                <a:r>
                  <a:rPr lang="ko-KR" altLang="en-US" sz="1800" b="1" spc="-50" dirty="0" err="1"/>
                  <a:t>원자료값이</a:t>
                </a:r>
                <a:r>
                  <a:rPr lang="ko-KR" altLang="en-US" sz="1800" b="1" spc="-50" dirty="0"/>
                  <a:t> 평균보다 크고</a:t>
                </a:r>
                <a:r>
                  <a:rPr lang="en-US" altLang="ko-KR" sz="1800" b="1" spc="-50" dirty="0"/>
                  <a:t>, </a:t>
                </a:r>
                <a:r>
                  <a:rPr lang="ko-KR" altLang="en-US" sz="1800" b="1" spc="-50" dirty="0"/>
                  <a:t>음수이면 평균보다 작다</a:t>
                </a:r>
                <a:r>
                  <a:rPr lang="en-US" altLang="ko-KR" sz="1800" b="1" spc="-50" dirty="0"/>
                  <a:t>.</a:t>
                </a:r>
                <a:r>
                  <a:rPr lang="ko-KR" altLang="en-US" sz="1800" b="1" spc="-50" dirty="0"/>
                  <a:t> </a:t>
                </a: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endParaRPr lang="en-US" altLang="ko-KR" sz="1800" b="1" spc="-50" dirty="0"/>
              </a:p>
              <a:p>
                <a:pPr marL="252000" indent="-252000" latinLnBrk="0">
                  <a:lnSpc>
                    <a:spcPct val="110000"/>
                  </a:lnSpc>
                  <a:spcBef>
                    <a:spcPct val="0"/>
                  </a:spcBef>
                  <a:buClr>
                    <a:schemeClr val="tx1"/>
                  </a:buClr>
                  <a:buSzPct val="80000"/>
                  <a:buFont typeface="Wingdings" panose="05000000000000000000" pitchFamily="2" charset="2"/>
                  <a:buChar char="v"/>
                  <a:defRPr/>
                </a:pPr>
                <a:r>
                  <a:rPr lang="ko-KR" altLang="en-US" sz="1800" b="1" spc="-50" dirty="0"/>
                  <a:t>대부분의 </a:t>
                </a:r>
                <a:r>
                  <a:rPr lang="ko-KR" altLang="en-US" sz="1800" b="1" spc="-50" dirty="0" err="1"/>
                  <a:t>자료값은</a:t>
                </a:r>
                <a:r>
                  <a:rPr lang="ko-KR" altLang="en-US" sz="1800" b="1" spc="-50" dirty="0"/>
                  <a:t> </a:t>
                </a:r>
                <a14:m>
                  <m:oMath xmlns:m="http://schemas.openxmlformats.org/officeDocument/2006/math">
                    <m:r>
                      <a:rPr lang="en-US" altLang="ko-KR" sz="1800" b="1" i="1" spc="-50" dirty="0" smtClean="0">
                        <a:latin typeface="Cambria Math"/>
                      </a:rPr>
                      <m:t>−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𝟑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𝒛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&lt; 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𝟑</m:t>
                    </m:r>
                    <m:r>
                      <a:rPr lang="en-US" altLang="ko-KR" sz="1800" b="1" i="1" spc="-50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ko-KR" altLang="en-US" sz="1800" b="1" spc="-50" dirty="0"/>
                  <a:t>사이에 놓이며</a:t>
                </a:r>
                <a:r>
                  <a:rPr lang="en-US" altLang="ko-KR" sz="1800" b="1" spc="-50" dirty="0"/>
                  <a:t>, </a:t>
                </a:r>
                <a:r>
                  <a:rPr lang="ko-KR" altLang="en-US" sz="1800" b="1" spc="-50" dirty="0" err="1"/>
                  <a:t>특이값은</a:t>
                </a:r>
                <a:r>
                  <a:rPr lang="ko-KR" altLang="en-US" sz="1800" b="1" spc="-50" dirty="0"/>
                  <a:t> 그 밖에 놓인다</a:t>
                </a:r>
                <a:r>
                  <a:rPr lang="en-US" altLang="ko-KR" sz="1800" b="1" spc="-50" dirty="0"/>
                  <a:t>.</a:t>
                </a:r>
                <a:endParaRPr lang="ko-KR" altLang="en-US" sz="1800" b="1" spc="-50" dirty="0"/>
              </a:p>
            </p:txBody>
          </p:sp>
        </mc:Choice>
        <mc:Fallback xmlns="">
          <p:sp>
            <p:nvSpPr>
              <p:cNvPr id="13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44" y="3630670"/>
                <a:ext cx="8079556" cy="396156"/>
              </a:xfrm>
              <a:prstGeom prst="rect">
                <a:avLst/>
              </a:prstGeom>
              <a:blipFill rotWithShape="1">
                <a:blip r:embed="rId8"/>
                <a:stretch>
                  <a:fillRect l="-151" t="-7692" b="-3984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505877"/>
              </p:ext>
            </p:extLst>
          </p:nvPr>
        </p:nvGraphicFramePr>
        <p:xfrm>
          <a:off x="2832095" y="2170683"/>
          <a:ext cx="1096963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82400" imgH="583920" progId="Equation.DSMT4">
                  <p:embed/>
                </p:oleObj>
              </mc:Choice>
              <mc:Fallback>
                <p:oleObj name="Equation" r:id="rId9" imgW="48240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095" y="2170683"/>
                        <a:ext cx="1096963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0163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𝑧</m:t>
                    </m:r>
                    <m:r>
                      <a:rPr lang="en-US" altLang="ko-KR" i="1" dirty="0" smtClean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그룹 13"/>
          <p:cNvGrpSpPr/>
          <p:nvPr/>
        </p:nvGrpSpPr>
        <p:grpSpPr>
          <a:xfrm>
            <a:off x="251520" y="901273"/>
            <a:ext cx="8265740" cy="561109"/>
            <a:chOff x="611560" y="1193428"/>
            <a:chExt cx="8265740" cy="561109"/>
          </a:xfrm>
        </p:grpSpPr>
        <p:sp>
          <p:nvSpPr>
            <p:cNvPr id="16" name="순서도: 순차적 액세스 저장소 15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아마존 지역과 서울의 연평균 강수량</a:t>
              </a:r>
            </a:p>
          </p:txBody>
        </p:sp>
      </p:grpSp>
      <p:sp>
        <p:nvSpPr>
          <p:cNvPr id="19" name="내용 개체 틀 1"/>
          <p:cNvSpPr txBox="1">
            <a:spLocks/>
          </p:cNvSpPr>
          <p:nvPr/>
        </p:nvSpPr>
        <p:spPr bwMode="auto">
          <a:xfrm>
            <a:off x="467544" y="1714783"/>
            <a:ext cx="8079556" cy="110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08113" indent="-1408113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>
                <a:latin typeface="+mn-ea"/>
              </a:rPr>
              <a:t>아마존 지역 </a:t>
            </a:r>
            <a:r>
              <a:rPr lang="en-US" altLang="ko-KR" sz="1800" b="1" spc="-50" dirty="0">
                <a:latin typeface="+mn-ea"/>
              </a:rPr>
              <a:t>:</a:t>
            </a:r>
            <a:r>
              <a:rPr lang="ko-KR" altLang="en-US" sz="1800" b="1" spc="-50" dirty="0">
                <a:latin typeface="+mn-ea"/>
              </a:rPr>
              <a:t> </a:t>
            </a:r>
            <a:r>
              <a:rPr lang="en-US" altLang="ko-KR" sz="1800" b="1" spc="-50" dirty="0">
                <a:latin typeface="+mn-ea"/>
              </a:rPr>
              <a:t>1981  1368  2104  1616  1534  1432  1457  2553  </a:t>
            </a:r>
            <a:br>
              <a:rPr lang="en-US" altLang="ko-KR" sz="1800" b="1" spc="-50" dirty="0">
                <a:latin typeface="+mn-ea"/>
              </a:rPr>
            </a:br>
            <a:r>
              <a:rPr lang="en-US" altLang="ko-KR" sz="1800" b="1" spc="-50" dirty="0">
                <a:latin typeface="+mn-ea"/>
              </a:rPr>
              <a:t>2210  1220  2473  1754</a:t>
            </a:r>
          </a:p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>
                <a:latin typeface="+mn-ea"/>
              </a:rPr>
              <a:t>서울 </a:t>
            </a:r>
            <a:r>
              <a:rPr lang="en-US" altLang="ko-KR" sz="1800" b="1" spc="-50" dirty="0">
                <a:latin typeface="+mn-ea"/>
              </a:rPr>
              <a:t>: 22  74  27  71  132  28  676  148  138  13  46  25</a:t>
            </a:r>
          </a:p>
        </p:txBody>
      </p:sp>
      <p:pic>
        <p:nvPicPr>
          <p:cNvPr id="20" name="Picture 1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888" y="2875906"/>
            <a:ext cx="4412344" cy="141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943" y="4484343"/>
            <a:ext cx="7489372" cy="1320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내용 개체 틀 1"/>
          <p:cNvSpPr txBox="1">
            <a:spLocks/>
          </p:cNvSpPr>
          <p:nvPr/>
        </p:nvSpPr>
        <p:spPr bwMode="auto">
          <a:xfrm>
            <a:off x="467544" y="4794084"/>
            <a:ext cx="1012913" cy="43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 err="1">
                <a:latin typeface="+mn-ea"/>
              </a:rPr>
              <a:t>원자료</a:t>
            </a:r>
            <a:endParaRPr lang="ko-KR" altLang="en-US" sz="1800" b="1" spc="-50" dirty="0">
              <a:latin typeface="+mn-ea"/>
            </a:endParaRPr>
          </a:p>
        </p:txBody>
      </p:sp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467544" y="6021288"/>
            <a:ext cx="8079556" cy="3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절대 수치에 의한 비교는 평균과 표준편차에 큰 차이가 있다</a:t>
            </a: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800" b="1" spc="-5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8907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 표준화 자료에 의한 비교</a:t>
            </a:r>
          </a:p>
        </p:txBody>
      </p:sp>
      <p:pic>
        <p:nvPicPr>
          <p:cNvPr id="12" name="Picture 1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2" y="819821"/>
            <a:ext cx="7412946" cy="28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94323"/>
            <a:ext cx="5593928" cy="1822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내용 개체 틀 1"/>
          <p:cNvSpPr txBox="1">
            <a:spLocks/>
          </p:cNvSpPr>
          <p:nvPr/>
        </p:nvSpPr>
        <p:spPr bwMode="auto">
          <a:xfrm>
            <a:off x="467544" y="4509120"/>
            <a:ext cx="1012913" cy="433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ko-KR" altLang="en-US" sz="1800" b="1" spc="-50" dirty="0" err="1">
                <a:latin typeface="+mn-ea"/>
              </a:rPr>
              <a:t>표준화자료</a:t>
            </a:r>
            <a:endParaRPr lang="ko-KR" altLang="en-US" sz="1800" b="1" spc="-50" dirty="0">
              <a:latin typeface="+mn-ea"/>
            </a:endParaRPr>
          </a:p>
        </p:txBody>
      </p:sp>
      <p:sp>
        <p:nvSpPr>
          <p:cNvPr id="24" name="내용 개체 틀 1"/>
          <p:cNvSpPr txBox="1">
            <a:spLocks/>
          </p:cNvSpPr>
          <p:nvPr/>
        </p:nvSpPr>
        <p:spPr bwMode="auto">
          <a:xfrm>
            <a:off x="467544" y="5733256"/>
            <a:ext cx="8079556" cy="346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0" indent="-254000" latinLnBrk="0">
              <a:lnSpc>
                <a:spcPct val="110000"/>
              </a:lnSpc>
              <a:spcBef>
                <a:spcPts val="600"/>
              </a:spcBef>
              <a:buClr>
                <a:schemeClr val="tx1"/>
              </a:buClr>
              <a:buSzPct val="80000"/>
              <a:buNone/>
              <a:defRPr/>
            </a:pP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표준화에 의해 상재적 수치에 의해 비교하면 서울의 강수량은 아마존의 </a:t>
            </a:r>
            <a:br>
              <a:rPr lang="en-US" altLang="ko-KR" sz="1800" b="1" spc="-50" dirty="0">
                <a:solidFill>
                  <a:srgbClr val="FF0000"/>
                </a:solidFill>
                <a:latin typeface="+mn-ea"/>
              </a:rPr>
            </a:b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강수량보다 </a:t>
            </a:r>
            <a:r>
              <a:rPr lang="ko-KR" altLang="en-US" sz="1800" b="1" spc="-50" dirty="0" err="1">
                <a:solidFill>
                  <a:srgbClr val="FF0000"/>
                </a:solidFill>
                <a:latin typeface="+mn-ea"/>
              </a:rPr>
              <a:t>극단값을</a:t>
            </a:r>
            <a:r>
              <a:rPr lang="ko-KR" altLang="en-US" sz="1800" b="1" spc="-50" dirty="0">
                <a:solidFill>
                  <a:srgbClr val="FF0000"/>
                </a:solidFill>
                <a:latin typeface="+mn-ea"/>
              </a:rPr>
              <a:t> 갖는다</a:t>
            </a:r>
            <a:r>
              <a:rPr lang="en-US" altLang="ko-KR" sz="1800" b="1" spc="-50" dirty="0">
                <a:solidFill>
                  <a:srgbClr val="FF0000"/>
                </a:solidFill>
                <a:latin typeface="+mn-ea"/>
              </a:rPr>
              <a:t>.</a:t>
            </a:r>
            <a:endParaRPr lang="ko-KR" altLang="en-US" sz="1800" b="1" spc="-5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1362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𝑧</m:t>
                    </m:r>
                    <m:r>
                      <a:rPr lang="en-US" altLang="ko-KR" i="1" dirty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20140"/>
            <a:ext cx="8703513" cy="4539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20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사분위수와 백분위수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900212"/>
            <a:ext cx="8028756" cy="1881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5800" y="1087576"/>
                <a:ext cx="767080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사분위수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quartiles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크기 순서로 나열된 자료집단을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4</a:t>
                </a:r>
                <a:r>
                  <a:rPr lang="ko-KR" altLang="en-US" sz="20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등분하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척도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. 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spcBef>
                    <a:spcPts val="1200"/>
                  </a:spcBef>
                </a:pP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백분위수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percentiles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크기 순서로 나열된 자료집단을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100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등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분하는 척도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… , </m:t>
                    </m:r>
                    <m:r>
                      <a:rPr lang="en-US" altLang="ko-KR" sz="2000" i="1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sz="2000" i="1" baseline="-25000" dirty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99</m:t>
                    </m:r>
                  </m:oMath>
                </a14:m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7576"/>
                <a:ext cx="7670800" cy="1477328"/>
              </a:xfrm>
              <a:prstGeom prst="rect">
                <a:avLst/>
              </a:prstGeom>
              <a:blipFill rotWithShape="0">
                <a:blip r:embed="rId2"/>
                <a:stretch>
                  <a:fillRect l="-874" t="-2058" b="-61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그룹 8"/>
          <p:cNvGrpSpPr/>
          <p:nvPr/>
        </p:nvGrpSpPr>
        <p:grpSpPr>
          <a:xfrm>
            <a:off x="971600" y="3356992"/>
            <a:ext cx="7000924" cy="2777120"/>
            <a:chOff x="1071538" y="3193306"/>
            <a:chExt cx="7000924" cy="2777120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71538" y="3193695"/>
              <a:ext cx="3448046" cy="2459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1683658" y="5305024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85156" y="529618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5710" y="5304544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34200" y="529570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25%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969410" y="5631872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1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979336" y="562303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3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69476" y="562351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latin typeface="Book Antiqua" pitchFamily="18" charset="0"/>
                </a:rPr>
                <a:t>Q</a:t>
              </a:r>
              <a:r>
                <a:rPr lang="en-US" altLang="ko-KR" sz="1600" i="1" baseline="-25000" dirty="0">
                  <a:latin typeface="Book Antiqua" pitchFamily="18" charset="0"/>
                </a:rPr>
                <a:t>2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92680" y="5612736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 err="1">
                  <a:latin typeface="Book Antiqua" pitchFamily="18" charset="0"/>
                </a:rPr>
                <a:t>P</a:t>
              </a:r>
              <a:r>
                <a:rPr lang="en-US" altLang="ko-KR" sz="1600" i="1" baseline="-25000" dirty="0" err="1">
                  <a:latin typeface="Book Antiqua" pitchFamily="18" charset="0"/>
                </a:rPr>
                <a:t>k</a:t>
              </a:r>
              <a:endParaRPr lang="ko-KR" altLang="en-US" sz="1600" i="1" baseline="-25000" dirty="0">
                <a:latin typeface="Book Antiqua" pitchFamily="18" charset="0"/>
              </a:endParaRPr>
            </a:p>
          </p:txBody>
        </p:sp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633941" y="3193306"/>
              <a:ext cx="3438521" cy="2450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5357818" y="5192950"/>
              <a:ext cx="6737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k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74458" y="5194382"/>
              <a:ext cx="12144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(100 - k)</a:t>
              </a:r>
              <a:r>
                <a:rPr lang="en-US" altLang="ko-KR" sz="1600" dirty="0">
                  <a:solidFill>
                    <a:schemeClr val="accent2">
                      <a:lumMod val="75000"/>
                    </a:schemeClr>
                  </a:solidFill>
                  <a:latin typeface="Book Antiqua" pitchFamily="18" charset="0"/>
                </a:rPr>
                <a:t>%</a:t>
              </a:r>
              <a:endParaRPr lang="ko-KR" altLang="en-US" sz="1600" dirty="0">
                <a:solidFill>
                  <a:schemeClr val="accent2">
                    <a:lumMod val="75000"/>
                  </a:schemeClr>
                </a:solidFill>
                <a:latin typeface="Book Antiqua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5891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 백분위수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𝑃</m:t>
                    </m:r>
                    <m:r>
                      <a:rPr lang="en-US" altLang="ko-KR" i="1" baseline="-25000" dirty="0" smtClean="0">
                        <a:latin typeface="Cambria Math"/>
                      </a:rPr>
                      <m:t>𝑘</m:t>
                    </m:r>
                  </m:oMath>
                </a14:m>
                <a:r>
                  <a:rPr lang="ko-KR" altLang="en-US" dirty="0"/>
                  <a:t>를 구하는 방법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l="-156"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23528" y="882873"/>
                <a:ext cx="8515672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자료값을</a:t>
                </a:r>
                <a:r>
                  <a:rPr lang="ko-KR" altLang="en-US" dirty="0">
                    <a:latin typeface="+mn-ea"/>
                    <a:ea typeface="+mn-ea"/>
                  </a:rPr>
                  <a:t> 가장 작은 수부터 크기 순서로 재배열한다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𝑘𝑛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/100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계산한다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정수이면                                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 정수가 아니면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보다 큰 가장 작은  정수에 해당하는 위치의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882873"/>
                <a:ext cx="8515672" cy="2215991"/>
              </a:xfrm>
              <a:prstGeom prst="rect">
                <a:avLst/>
              </a:prstGeom>
              <a:blipFill rotWithShape="0">
                <a:blip r:embed="rId4"/>
                <a:stretch>
                  <a:fillRect l="-716" b="-1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481951"/>
              </p:ext>
            </p:extLst>
          </p:nvPr>
        </p:nvGraphicFramePr>
        <p:xfrm>
          <a:off x="2349698" y="1993900"/>
          <a:ext cx="1646238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723586" imgH="304668" progId="Equation.DSMT4">
                  <p:embed/>
                </p:oleObj>
              </mc:Choice>
              <mc:Fallback>
                <p:oleObj name="Equation" r:id="rId5" imgW="723586" imgH="304668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698" y="1993900"/>
                        <a:ext cx="1646238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내용 개체 틀 1"/>
          <p:cNvSpPr txBox="1">
            <a:spLocks/>
          </p:cNvSpPr>
          <p:nvPr/>
        </p:nvSpPr>
        <p:spPr bwMode="auto">
          <a:xfrm>
            <a:off x="467544" y="363067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7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1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1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25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25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br>
              <a:rPr lang="en-US" altLang="ko-KR" sz="1800" dirty="0">
                <a:latin typeface="Book Antiqua" pitchFamily="18" charset="0"/>
              </a:rPr>
            </a:b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2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2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50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50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r>
              <a:rPr lang="en-US" altLang="ko-KR" sz="1800" dirty="0">
                <a:latin typeface="Book Antiqua" pitchFamily="18" charset="0"/>
              </a:rPr>
              <a:t> (= </a:t>
            </a:r>
            <a:r>
              <a:rPr lang="ko-KR" altLang="en-US" sz="1800" dirty="0" err="1">
                <a:latin typeface="Book Antiqua" pitchFamily="18" charset="0"/>
              </a:rPr>
              <a:t>중위수</a:t>
            </a:r>
            <a:r>
              <a:rPr lang="en-US" altLang="ko-KR" sz="1800" dirty="0">
                <a:latin typeface="Book Antiqua" pitchFamily="18" charset="0"/>
              </a:rPr>
              <a:t>)</a:t>
            </a:r>
            <a:br>
              <a:rPr lang="en-US" altLang="ko-KR" sz="1800" dirty="0">
                <a:latin typeface="Book Antiqua" pitchFamily="18" charset="0"/>
              </a:rPr>
            </a:br>
            <a:r>
              <a:rPr lang="ko-KR" altLang="en-US" sz="1800" dirty="0">
                <a:latin typeface="Book Antiqua" pitchFamily="18" charset="0"/>
              </a:rPr>
              <a:t>제</a:t>
            </a:r>
            <a:r>
              <a:rPr lang="en-US" altLang="ko-KR" sz="1800" dirty="0">
                <a:latin typeface="Book Antiqua" pitchFamily="18" charset="0"/>
              </a:rPr>
              <a:t>3</a:t>
            </a:r>
            <a:r>
              <a:rPr lang="ko-KR" altLang="en-US" sz="1800" dirty="0">
                <a:latin typeface="Book Antiqua" pitchFamily="18" charset="0"/>
              </a:rPr>
              <a:t>사분위수 </a:t>
            </a:r>
            <a:r>
              <a:rPr lang="en-US" altLang="ko-KR" sz="1800" i="1" dirty="0">
                <a:latin typeface="Book Antiqua" pitchFamily="18" charset="0"/>
              </a:rPr>
              <a:t>Q</a:t>
            </a:r>
            <a:r>
              <a:rPr lang="en-US" altLang="ko-KR" sz="1800" i="1" baseline="-25000" dirty="0">
                <a:latin typeface="Book Antiqua" pitchFamily="18" charset="0"/>
              </a:rPr>
              <a:t>3</a:t>
            </a:r>
            <a:r>
              <a:rPr lang="en-US" altLang="ko-KR" sz="1800" i="1" dirty="0">
                <a:latin typeface="Book Antiqua" pitchFamily="18" charset="0"/>
              </a:rPr>
              <a:t> = P</a:t>
            </a:r>
            <a:r>
              <a:rPr lang="en-US" altLang="ko-KR" sz="1800" i="1" baseline="-25000" dirty="0">
                <a:latin typeface="Book Antiqua" pitchFamily="18" charset="0"/>
              </a:rPr>
              <a:t>75</a:t>
            </a:r>
            <a:r>
              <a:rPr lang="en-US" altLang="ko-KR" sz="1800" i="1" dirty="0">
                <a:latin typeface="Book Antiqua" pitchFamily="18" charset="0"/>
              </a:rPr>
              <a:t> </a:t>
            </a:r>
            <a:r>
              <a:rPr lang="en-US" altLang="ko-KR" sz="1800" dirty="0">
                <a:latin typeface="Book Antiqua" pitchFamily="18" charset="0"/>
              </a:rPr>
              <a:t>– </a:t>
            </a:r>
            <a:r>
              <a:rPr lang="en-US" altLang="ko-KR" sz="1800" i="1" dirty="0">
                <a:latin typeface="Book Antiqua" pitchFamily="18" charset="0"/>
              </a:rPr>
              <a:t>75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>
                <a:latin typeface="Book Antiqua" pitchFamily="18" charset="0"/>
              </a:rPr>
              <a:t>백분위수</a:t>
            </a:r>
            <a:r>
              <a:rPr lang="en-US" altLang="ko-KR" sz="1800" dirty="0">
                <a:latin typeface="Book Antiqua" pitchFamily="18" charset="0"/>
              </a:rPr>
              <a:t>  </a:t>
            </a:r>
            <a:endParaRPr lang="ko-KR" altLang="en-US" sz="1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6728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</a:rPr>
                      <m:t>𝑧</m:t>
                    </m:r>
                    <m:r>
                      <a:rPr lang="en-US" altLang="ko-KR" i="1" dirty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/>
                  <a:t>점수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772402"/>
            <a:ext cx="8726261" cy="3218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43608" y="3738518"/>
            <a:ext cx="604867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먼저 자료 값을 다음과 같이 크기 순으로 재배열한다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522208"/>
              </p:ext>
            </p:extLst>
          </p:nvPr>
        </p:nvGraphicFramePr>
        <p:xfrm>
          <a:off x="1115616" y="4839990"/>
          <a:ext cx="6439433" cy="161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352800" imgH="838200" progId="Equation.DSMT4">
                  <p:embed/>
                </p:oleObj>
              </mc:Choice>
              <mc:Fallback>
                <p:oleObj name="Equation" r:id="rId5" imgW="3352800" imgH="8382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839990"/>
                        <a:ext cx="6439433" cy="161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475378"/>
              </p:ext>
            </p:extLst>
          </p:nvPr>
        </p:nvGraphicFramePr>
        <p:xfrm>
          <a:off x="1050272" y="4215368"/>
          <a:ext cx="6950752" cy="437768"/>
        </p:xfrm>
        <a:graphic>
          <a:graphicData uri="http://schemas.openxmlformats.org/drawingml/2006/table">
            <a:tbl>
              <a:tblPr/>
              <a:tblGrid>
                <a:gridCol w="6950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7768"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800" kern="1200" dirty="0">
                          <a:solidFill>
                            <a:schemeClr val="tx1"/>
                          </a:solidFill>
                          <a:latin typeface="Book Antiqua" pitchFamily="18" charset="0"/>
                          <a:ea typeface="+mn-ea"/>
                          <a:cs typeface="+mn-cs"/>
                        </a:rPr>
                        <a:t>5  15  16  21  21  25  26  27  30  30  31  32  32  34  35  38  38  41  43  66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9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9E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14498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474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800" y="1087576"/>
                <a:ext cx="7670800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사분위수범위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interquartile range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latin typeface="+mn-ea"/>
                    <a:ea typeface="+mn-ea"/>
                  </a:rPr>
                  <a:t>제</a:t>
                </a:r>
                <a:r>
                  <a:rPr lang="en-US" altLang="ko-KR" sz="2000" dirty="0">
                    <a:latin typeface="+mn-ea"/>
                    <a:ea typeface="+mn-ea"/>
                  </a:rPr>
                  <a:t>1</a:t>
                </a:r>
                <a:r>
                  <a:rPr lang="ko-KR" altLang="en-US" sz="2000" dirty="0">
                    <a:latin typeface="+mn-ea"/>
                    <a:ea typeface="+mn-ea"/>
                  </a:rPr>
                  <a:t>사분위수에서 제</a:t>
                </a:r>
                <a:r>
                  <a:rPr lang="en-US" altLang="ko-KR" sz="2000" dirty="0">
                    <a:latin typeface="+mn-ea"/>
                    <a:ea typeface="+mn-ea"/>
                  </a:rPr>
                  <a:t>3</a:t>
                </a:r>
                <a:r>
                  <a:rPr lang="ko-KR" altLang="en-US" sz="2000" dirty="0">
                    <a:latin typeface="+mn-ea"/>
                    <a:ea typeface="+mn-ea"/>
                  </a:rPr>
                  <a:t>사분위수까지의 범위</a:t>
                </a:r>
                <a:endParaRPr lang="en-US" altLang="ko-KR" sz="2000" dirty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𝐼𝑄𝑅</m:t>
                      </m:r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 = </m:t>
                      </m:r>
                      <m:r>
                        <a:rPr lang="en-US" altLang="ko-KR" sz="2000" i="1" dirty="0" smtClean="0">
                          <a:latin typeface="Cambria Math"/>
                          <a:ea typeface="+mn-ea"/>
                        </a:rPr>
                        <m:t>𝑄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3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 – </m:t>
                      </m:r>
                      <m:r>
                        <a:rPr lang="en-US" altLang="ko-KR" sz="2000" i="1" dirty="0">
                          <a:latin typeface="Cambria Math"/>
                          <a:ea typeface="+mn-ea"/>
                        </a:rPr>
                        <m:t>𝑄</m:t>
                      </m:r>
                      <m:r>
                        <a:rPr lang="en-US" altLang="ko-KR" sz="2000" i="1" baseline="-25000" dirty="0">
                          <a:latin typeface="Cambria Math"/>
                          <a:ea typeface="+mn-ea"/>
                        </a:rPr>
                        <m:t>1</m:t>
                      </m:r>
                    </m:oMath>
                  </m:oMathPara>
                </a14:m>
                <a:endParaRPr lang="en-US" altLang="ko-KR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87576"/>
                <a:ext cx="7670800" cy="1015663"/>
              </a:xfrm>
              <a:prstGeom prst="rect">
                <a:avLst/>
              </a:prstGeom>
              <a:blipFill rotWithShape="0">
                <a:blip r:embed="rId2"/>
                <a:stretch>
                  <a:fillRect l="-874" t="-2994" r="-636" b="-41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467544" y="2816820"/>
            <a:ext cx="8079556" cy="396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사분위수범위는 중앙의 </a:t>
            </a:r>
            <a:r>
              <a:rPr lang="en-US" altLang="ko-KR" sz="1800" dirty="0">
                <a:latin typeface="Book Antiqua" pitchFamily="18" charset="0"/>
              </a:rPr>
              <a:t>50%</a:t>
            </a:r>
            <a:r>
              <a:rPr lang="ko-KR" altLang="en-US" sz="1800" dirty="0">
                <a:latin typeface="Book Antiqua" pitchFamily="18" charset="0"/>
              </a:rPr>
              <a:t>에 해당하는 자료에 대한 범위</a:t>
            </a:r>
            <a:r>
              <a:rPr lang="en-US" altLang="ko-KR" sz="1800" dirty="0">
                <a:latin typeface="Book Antiqua" pitchFamily="18" charset="0"/>
              </a:rPr>
              <a:t> </a:t>
            </a:r>
            <a:r>
              <a:rPr lang="ko-KR" altLang="en-US" sz="1800" dirty="0" err="1">
                <a:latin typeface="Book Antiqua" pitchFamily="18" charset="0"/>
              </a:rPr>
              <a:t>특이값에</a:t>
            </a:r>
            <a:r>
              <a:rPr lang="ko-KR" altLang="en-US" sz="1800" dirty="0">
                <a:latin typeface="Book Antiqua" pitchFamily="18" charset="0"/>
              </a:rPr>
              <a:t> 대한 영향을 전혀 받지 않는다</a:t>
            </a:r>
            <a:r>
              <a:rPr lang="en-US" altLang="ko-KR" sz="1800" dirty="0">
                <a:latin typeface="Book Antiqua" pitchFamily="18" charset="0"/>
              </a:rPr>
              <a:t>.</a:t>
            </a:r>
          </a:p>
          <a:p>
            <a:pPr marL="252000" indent="-252000" latinLnBrk="0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v"/>
            </a:pPr>
            <a:r>
              <a:rPr lang="ko-KR" altLang="en-US" sz="1800" dirty="0">
                <a:latin typeface="Book Antiqua" pitchFamily="18" charset="0"/>
              </a:rPr>
              <a:t>중심의 위치로 </a:t>
            </a:r>
            <a:r>
              <a:rPr lang="ko-KR" altLang="en-US" sz="1800" dirty="0" err="1">
                <a:latin typeface="Book Antiqua" pitchFamily="18" charset="0"/>
              </a:rPr>
              <a:t>중위수를</a:t>
            </a:r>
            <a:r>
              <a:rPr lang="ko-KR" altLang="en-US" sz="1800" dirty="0">
                <a:latin typeface="Book Antiqua" pitchFamily="18" charset="0"/>
              </a:rPr>
              <a:t> 사용하는 경우에 많이 이용한다</a:t>
            </a:r>
            <a:r>
              <a:rPr lang="en-US" altLang="ko-KR" sz="1800" dirty="0">
                <a:latin typeface="Book Antiqua" pitchFamily="18" charset="0"/>
              </a:rPr>
              <a:t>.</a:t>
            </a:r>
            <a:endParaRPr lang="ko-KR" altLang="en-US" sz="1800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75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584200" y="1412776"/>
            <a:ext cx="7894886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latinLnBrk="0">
              <a:spcBef>
                <a:spcPts val="1200"/>
              </a:spcBef>
              <a:buSzPct val="90000"/>
              <a:buNone/>
              <a:defRPr/>
            </a:pPr>
            <a:r>
              <a:rPr lang="en-US" altLang="ko-KR" sz="20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: </a:t>
            </a:r>
            <a:r>
              <a:rPr lang="ko-KR" altLang="en-US" sz="2000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자료가 집중하는 경향을 수치적으로 나타내는 척도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중심위치의 척도</a:t>
            </a:r>
            <a:r>
              <a:rPr kumimoji="0" lang="en-US" altLang="ko-KR" sz="2200" b="1" baseline="300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measure of centrality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7544" y="20305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85800" y="2277673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모평균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population mean</a:t>
                </a:r>
                <a:r>
                  <a:rPr lang="ko-KR" altLang="en-US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:</a:t>
                </a:r>
                <a:r>
                  <a:rPr lang="ko-KR" altLang="en-US" sz="2000" b="1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𝑁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개로 구성된 모집단의 각 </a:t>
                </a:r>
                <a:r>
                  <a:rPr lang="ko-KR" altLang="en-US" sz="2000" spc="-50" dirty="0" err="1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자료값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en-US" altLang="ko-KR" sz="2000" spc="-50" baseline="-25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1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en-US" altLang="ko-KR" sz="2000" spc="-50" baseline="-25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2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Cambria Math"/>
                    <a:ea typeface="+mn-ea"/>
                  </a:rPr>
                  <a:t>, …, </a:t>
                </a:r>
                <a14:m>
                  <m:oMath xmlns:m="http://schemas.openxmlformats.org/officeDocument/2006/math">
                    <m:r>
                      <a:rPr lang="en-US" altLang="ko-KR" sz="2000" b="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b="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𝑁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의 산술평균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2277673"/>
                <a:ext cx="767080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467544" y="3757712"/>
            <a:ext cx="8028756" cy="12841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4004873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표본평균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sample mean</a:t>
                </a:r>
                <a:r>
                  <a:rPr lang="ko-KR" altLang="en-US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:r>
                  <a:rPr lang="en-US" altLang="ko-KR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:</a:t>
                </a:r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개로 구성된 모집단의 각 </a:t>
                </a:r>
                <a:r>
                  <a:rPr lang="ko-KR" altLang="en-US" sz="2000" spc="-50" dirty="0" err="1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자료값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spc="-50" dirty="0" smtClean="0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spc="-50" dirty="0" err="1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spc="-50" baseline="-25000" dirty="0" err="1">
                        <a:gradFill flip="none" rotWithShape="1">
                          <a:gsLst>
                            <a:gs pos="0">
                              <a:schemeClr val="tx1">
                                <a:lumMod val="75000"/>
                                <a:lumOff val="25000"/>
                                <a:shade val="30000"/>
                                <a:satMod val="115000"/>
                              </a:schemeClr>
                            </a:gs>
                            <a:gs pos="50000">
                              <a:schemeClr val="tx1">
                                <a:lumMod val="75000"/>
                                <a:lumOff val="25000"/>
                                <a:shade val="67500"/>
                                <a:satMod val="115000"/>
                              </a:schemeClr>
                            </a:gs>
                            <a:gs pos="100000">
                              <a:schemeClr val="tx1">
                                <a:lumMod val="75000"/>
                                <a:lumOff val="25000"/>
                                <a:shade val="100000"/>
                                <a:satMod val="115000"/>
                              </a:schemeClr>
                            </a:gs>
                          </a:gsLst>
                          <a:lin ang="16200000" scaled="1"/>
                          <a:tileRect/>
                        </a:gradFill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의 산술평균</a:t>
                </a:r>
                <a:endParaRPr lang="en-US" altLang="ko-KR" sz="2000" spc="-5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4004873"/>
                <a:ext cx="76708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874" t="-4310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15" y="834012"/>
            <a:ext cx="8791185" cy="229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4401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00212"/>
            <a:ext cx="8028756" cy="1093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85800" y="1087576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상자그림</a:t>
            </a:r>
            <a:r>
              <a:rPr lang="en-US" altLang="ko-KR" sz="2000" b="1" baseline="30000" dirty="0">
                <a:latin typeface="+mn-ea"/>
                <a:ea typeface="+mn-ea"/>
              </a:rPr>
              <a:t>box plot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사분위수를 이용하여 수집한 자료에 포함된 </a:t>
            </a:r>
            <a:r>
              <a:rPr lang="ko-KR" altLang="en-US" sz="2000" dirty="0" err="1">
                <a:latin typeface="+mn-ea"/>
                <a:ea typeface="+mn-ea"/>
              </a:rPr>
              <a:t>극단값을</a:t>
            </a:r>
            <a:r>
              <a:rPr lang="ko-KR" altLang="en-US" sz="2000" dirty="0">
                <a:latin typeface="+mn-ea"/>
                <a:ea typeface="+mn-ea"/>
              </a:rPr>
              <a:t> 알려주는 그림</a:t>
            </a:r>
            <a:endParaRPr lang="en-US" altLang="ko-KR" sz="2000" b="1" dirty="0">
              <a:latin typeface="+mn-ea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070588"/>
            <a:ext cx="8286808" cy="1686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극단값에</a:t>
            </a:r>
            <a:r>
              <a:rPr lang="ko-KR" altLang="en-US" dirty="0">
                <a:latin typeface="+mn-ea"/>
                <a:ea typeface="+mn-ea"/>
              </a:rPr>
              <a:t> 대한 정보를 제공한다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자료의 대칭성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중심위치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 err="1">
                <a:latin typeface="+mn-ea"/>
                <a:ea typeface="+mn-ea"/>
              </a:rPr>
              <a:t>중위수</a:t>
            </a:r>
            <a:r>
              <a:rPr lang="en-US" altLang="ko-KR" dirty="0">
                <a:latin typeface="+mn-ea"/>
                <a:ea typeface="+mn-ea"/>
              </a:rPr>
              <a:t>), </a:t>
            </a:r>
            <a:r>
              <a:rPr lang="ko-KR" altLang="en-US" dirty="0">
                <a:latin typeface="+mn-ea"/>
                <a:ea typeface="+mn-ea"/>
              </a:rPr>
              <a:t>흩어진 모양 그리고 분포의 꼬리부분을 쉽게 파악할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상자그림은 두 개 이상의 자료 집단을 비교할 때 매우 유용하다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251520" y="2567980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상자그림의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110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상자그림에 사용되는 용어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6528" y="882873"/>
                <a:ext cx="8286808" cy="394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안울타리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inner fence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에서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각각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만큼 떨어져 있는 값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–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 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𝑢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+ 1.5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latin typeface="+mn-ea"/>
                    <a:ea typeface="+mn-ea"/>
                  </a:rPr>
                  <a:t>바깥울타리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outer</a:t>
                </a:r>
                <a:r>
                  <a:rPr lang="ko-KR" altLang="en-US" b="1" baseline="30000" dirty="0">
                    <a:latin typeface="+mn-ea"/>
                    <a:ea typeface="+mn-ea"/>
                  </a:rPr>
                  <a:t> 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fence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에서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각각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만큼 떨어져 있는 값</a:t>
                </a:r>
                <a:br>
                  <a:rPr lang="en-US" altLang="ko-KR" dirty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–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 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𝐹𝑢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+ 3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인접값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adjacent value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</a:t>
                </a:r>
                <a:r>
                  <a:rPr lang="ko-KR" altLang="en-US" dirty="0">
                    <a:latin typeface="+mn-ea"/>
                    <a:ea typeface="+mn-ea"/>
                  </a:rPr>
                  <a:t> 안에 놓이는 가장 극단적인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즉 아래쪽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안울타리보다</a:t>
                </a:r>
                <a:r>
                  <a:rPr lang="ko-KR" altLang="en-US" dirty="0">
                    <a:latin typeface="+mn-ea"/>
                    <a:ea typeface="+mn-ea"/>
                  </a:rPr>
                  <a:t> 큰 가장 작은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자료값과</a:t>
                </a:r>
                <a:r>
                  <a:rPr lang="ko-KR" altLang="en-US" dirty="0">
                    <a:latin typeface="+mn-ea"/>
                    <a:ea typeface="+mn-ea"/>
                  </a:rPr>
                  <a:t> 위쪽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안울타리보다</a:t>
                </a:r>
                <a:r>
                  <a:rPr lang="ko-KR" altLang="en-US" dirty="0">
                    <a:latin typeface="+mn-ea"/>
                    <a:ea typeface="+mn-ea"/>
                  </a:rPr>
                  <a:t> 작은 가장 큰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>
                    <a:latin typeface="+mn-ea"/>
                    <a:ea typeface="+mn-ea"/>
                  </a:rPr>
                  <a:t>보통 극단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mild outlier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 err="1">
                    <a:latin typeface="+mn-ea"/>
                    <a:ea typeface="+mn-ea"/>
                  </a:rPr>
                  <a:t>안울타리와</a:t>
                </a:r>
                <a:r>
                  <a:rPr lang="ko-KR" altLang="en-US" dirty="0">
                    <a:latin typeface="+mn-ea"/>
                    <a:ea typeface="+mn-ea"/>
                  </a:rPr>
                  <a:t> 바깥울타리 사이에 놓이는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ü"/>
                </a:pPr>
                <a:r>
                  <a:rPr lang="ko-KR" altLang="en-US" b="1" dirty="0" err="1">
                    <a:latin typeface="+mn-ea"/>
                    <a:ea typeface="+mn-ea"/>
                  </a:rPr>
                  <a:t>극단값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extreme outlier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ko-KR" altLang="en-US" dirty="0">
                    <a:latin typeface="+mn-ea"/>
                    <a:ea typeface="+mn-ea"/>
                  </a:rPr>
                  <a:t>바깥울타리 외부에 놓이는 </a:t>
                </a:r>
                <a:r>
                  <a:rPr lang="ko-KR" altLang="en-US" dirty="0" err="1">
                    <a:latin typeface="+mn-ea"/>
                    <a:ea typeface="+mn-ea"/>
                  </a:rPr>
                  <a:t>자료값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528" y="882873"/>
                <a:ext cx="8286808" cy="3948773"/>
              </a:xfrm>
              <a:prstGeom prst="rect">
                <a:avLst/>
              </a:prstGeom>
              <a:blipFill rotWithShape="1">
                <a:blip r:embed="rId2"/>
                <a:stretch>
                  <a:fillRect l="-441" b="-7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467544" y="5445224"/>
            <a:ext cx="8128000" cy="96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lnSpc>
                <a:spcPct val="110000"/>
              </a:lnSpc>
              <a:spcBef>
                <a:spcPct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종모양의 자료분포를 갖는 자료집단에서 보통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특이값은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약 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1%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그리고 극단 </a:t>
            </a:r>
            <a:r>
              <a:rPr lang="ko-KR" altLang="en-US" sz="1800" b="1" spc="-50" dirty="0" err="1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특이값은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 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0.01% </a:t>
            </a:r>
            <a:r>
              <a:rPr lang="ko-KR" altLang="en-US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정도로 관찰된다</a:t>
            </a:r>
            <a:r>
              <a:rPr lang="en-US" altLang="ko-KR" sz="1800" b="1" spc="-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rPr>
              <a:t>.</a:t>
            </a:r>
            <a:endParaRPr lang="ko-KR" altLang="en-US" sz="1800" b="1" spc="-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148826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 작성</a:t>
            </a:r>
            <a:r>
              <a:rPr lang="en-US" altLang="ko-KR" dirty="0"/>
              <a:t> </a:t>
            </a:r>
            <a:r>
              <a:rPr lang="ko-KR" altLang="en-US" dirty="0"/>
              <a:t>요령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8428" y="819373"/>
                <a:ext cx="8629972" cy="2814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자료를 크기 순서로 재배열하여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사분위수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en-US" altLang="ko-KR" i="1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사분위수범위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𝐼𝑄𝑅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까지 직사각형 모양의 상자로 연결하고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 err="1">
                    <a:latin typeface="+mn-ea"/>
                    <a:ea typeface="+mn-ea"/>
                  </a:rPr>
                  <a:t>중위수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i="0" dirty="0">
                    <a:latin typeface="+mj-lt"/>
                    <a:ea typeface="+mn-ea"/>
                  </a:rPr>
                  <a:t>Q</a:t>
                </a:r>
                <a:r>
                  <a:rPr lang="en-US" altLang="ko-KR" i="0" baseline="-25000" dirty="0">
                    <a:latin typeface="+mj-lt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의 위치에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“+”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표시한다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 err="1">
                    <a:latin typeface="+mn-ea"/>
                    <a:ea typeface="+mn-ea"/>
                  </a:rPr>
                  <a:t>안울타리를</a:t>
                </a:r>
                <a:r>
                  <a:rPr lang="ko-KR" altLang="en-US" dirty="0">
                    <a:latin typeface="+mn-ea"/>
                    <a:ea typeface="+mn-ea"/>
                  </a:rPr>
                  <a:t> 구하고 </a:t>
                </a:r>
                <a:r>
                  <a:rPr lang="ko-KR" altLang="en-US" dirty="0" err="1">
                    <a:latin typeface="+mn-ea"/>
                    <a:ea typeface="+mn-ea"/>
                  </a:rPr>
                  <a:t>인접값에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+mn-ea"/>
                    <a:ea typeface="+mn-ea"/>
                  </a:rPr>
                  <a:t>“|”</a:t>
                </a:r>
                <a:r>
                  <a:rPr lang="ko-KR" altLang="en-US" dirty="0">
                    <a:latin typeface="+mn-ea"/>
                    <a:ea typeface="+mn-ea"/>
                  </a:rPr>
                  <a:t>를 표시한 후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𝑄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3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각각 </a:t>
                </a:r>
                <a:r>
                  <a:rPr lang="ko-KR" altLang="en-US" dirty="0" err="1">
                    <a:latin typeface="+mn-ea"/>
                    <a:ea typeface="+mn-ea"/>
                  </a:rPr>
                  <a:t>인접값까지</a:t>
                </a:r>
                <a:r>
                  <a:rPr lang="ko-KR" altLang="en-US" dirty="0">
                    <a:latin typeface="+mn-ea"/>
                    <a:ea typeface="+mn-ea"/>
                  </a:rPr>
                  <a:t> 선분으로 연결하여 상자그림의 날개를 그린다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1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바깥울타리를 구하여 보통 </a:t>
                </a:r>
                <a:r>
                  <a:rPr lang="ko-KR" altLang="en-US" dirty="0" err="1">
                    <a:latin typeface="+mn-ea"/>
                    <a:ea typeface="+mn-ea"/>
                  </a:rPr>
                  <a:t>특이값에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“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𝑜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”,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극단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특이값에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“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428" y="819373"/>
                <a:ext cx="8629972" cy="2814938"/>
              </a:xfrm>
              <a:prstGeom prst="rect">
                <a:avLst/>
              </a:prstGeom>
              <a:blipFill rotWithShape="0">
                <a:blip r:embed="rId2"/>
                <a:stretch>
                  <a:fillRect l="-777" t="-1948" b="-30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1" y="3950683"/>
            <a:ext cx="6438900" cy="234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87604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70"/>
          <a:stretch/>
        </p:blipFill>
        <p:spPr bwMode="auto">
          <a:xfrm>
            <a:off x="184150" y="3589256"/>
            <a:ext cx="8807450" cy="487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39" b="14885"/>
          <a:stretch/>
        </p:blipFill>
        <p:spPr bwMode="auto">
          <a:xfrm>
            <a:off x="1105807" y="1641800"/>
            <a:ext cx="6964136" cy="185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914"/>
          <a:stretch/>
        </p:blipFill>
        <p:spPr bwMode="auto">
          <a:xfrm>
            <a:off x="184150" y="860391"/>
            <a:ext cx="8807450" cy="930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259632" y="3645024"/>
            <a:ext cx="68103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① 이 자료를 크기 순서로 재배열하여 사분위수를 구한다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091"/>
              </p:ext>
            </p:extLst>
          </p:nvPr>
        </p:nvGraphicFramePr>
        <p:xfrm>
          <a:off x="1547664" y="4005064"/>
          <a:ext cx="57975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68400" imgH="190440" progId="Equation.DSMT4">
                  <p:embed/>
                </p:oleObj>
              </mc:Choice>
              <mc:Fallback>
                <p:oleObj name="Equation" r:id="rId3" imgW="276840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005064"/>
                        <a:ext cx="5797550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431750" y="4343618"/>
                <a:ext cx="6524626" cy="368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사분위수범위는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𝐼𝑄𝑅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50.7 – 49.1 = 1.6 </m:t>
                    </m:r>
                  </m:oMath>
                </a14:m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750" y="4343618"/>
                <a:ext cx="6524626" cy="368627"/>
              </a:xfrm>
              <a:prstGeom prst="rect">
                <a:avLst/>
              </a:prstGeom>
              <a:blipFill rotWithShape="1">
                <a:blip r:embed="rId6"/>
                <a:stretch>
                  <a:fillRect l="-56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1259632" y="4862190"/>
                <a:ext cx="7416824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②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안울타리와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인접값을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구한다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295275" indent="-9525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𝑙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1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– 1.5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49.1 − 2.4 = 46.7</m:t>
                      </m:r>
                    </m:oMath>
                  </m:oMathPara>
                </a14:m>
                <a:endParaRPr lang="en-US" altLang="ko-KR" sz="1600" i="1" spc="-150" dirty="0">
                  <a:latin typeface="Cambria Math"/>
                  <a:ea typeface="HY신명조" panose="02030600000101010101" pitchFamily="18" charset="-127"/>
                </a:endParaRPr>
              </a:p>
              <a:p>
                <a:pPr marL="26670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𝑓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𝑢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 smtClean="0">
                          <a:latin typeface="Cambria Math"/>
                          <a:ea typeface="HY신명조" panose="02030600000101010101" pitchFamily="18" charset="-127"/>
                        </a:rPr>
                        <m:t>3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+ 1.5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50.7 + 2.4 = 53.1</m:t>
                      </m:r>
                    </m:oMath>
                  </m:oMathPara>
                </a14:m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1950" indent="-95250"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6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인접값은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47.6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52.0</m:t>
                    </m:r>
                  </m:oMath>
                </a14:m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862190"/>
                <a:ext cx="7416824" cy="1569660"/>
              </a:xfrm>
              <a:prstGeom prst="rect">
                <a:avLst/>
              </a:prstGeom>
              <a:blipFill rotWithShape="1">
                <a:blip r:embed="rId7"/>
                <a:stretch>
                  <a:fillRect l="-493" b="-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028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상자그림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1259632" y="764704"/>
                <a:ext cx="681031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③ 바깥울타리를 구한다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err="1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baseline="-25000" dirty="0" err="1">
                          <a:latin typeface="Cambria Math"/>
                          <a:ea typeface="HY신명조" panose="02030600000101010101" pitchFamily="18" charset="-127"/>
                        </a:rPr>
                        <m:t>𝑙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1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– 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49.1 – 4.8 = 44.3</m:t>
                      </m:r>
                    </m:oMath>
                  </m:oMathPara>
                </a14:m>
                <a:endParaRPr lang="en-US" altLang="ko-KR" sz="1600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𝐹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𝑢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𝑄</m:t>
                      </m:r>
                      <m:r>
                        <a:rPr lang="en-US" altLang="ko-KR" sz="1600" i="1" spc="-150" baseline="-25000" dirty="0">
                          <a:latin typeface="Cambria Math"/>
                          <a:ea typeface="HY신명조" panose="02030600000101010101" pitchFamily="18" charset="-127"/>
                        </a:rPr>
                        <m:t>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+ 3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𝐼𝑄𝑅</m:t>
                      </m:r>
                      <m:r>
                        <a:rPr lang="en-US" altLang="ko-KR" sz="1600" i="1" spc="-150" dirty="0">
                          <a:latin typeface="Cambria Math"/>
                          <a:ea typeface="HY신명조" panose="02030600000101010101" pitchFamily="18" charset="-127"/>
                        </a:rPr>
                        <m:t> = 50.7 + 4.8 = 55.5</m:t>
                      </m:r>
                    </m:oMath>
                  </m:oMathPara>
                </a14:m>
                <a:endParaRPr lang="en-US" altLang="ko-KR" sz="1600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764704"/>
                <a:ext cx="6810311" cy="1200329"/>
              </a:xfrm>
              <a:prstGeom prst="rect">
                <a:avLst/>
              </a:prstGeom>
              <a:blipFill rotWithShape="1">
                <a:blip r:embed="rId2"/>
                <a:stretch>
                  <a:fillRect l="-5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259632" y="2204864"/>
            <a:ext cx="6810311" cy="77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9075" indent="-219075">
              <a:lnSpc>
                <a:spcPct val="150000"/>
              </a:lnSpc>
            </a:pP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④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자료값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46.2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는 아래쪽 바깥울타리와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인접값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사이에 있으므로 보통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특이값이다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그러나 최대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자료값이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위쪽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인접값이므로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중위수보다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큰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특이값은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없다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493" y="3314403"/>
            <a:ext cx="7532858" cy="148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8209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5769528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2.4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두 자료의 </a:t>
            </a:r>
            <a:r>
              <a:rPr lang="ko-KR" altLang="en-US" sz="4800" b="1" spc="-150" dirty="0" err="1">
                <a:ea typeface="맑은 고딕" panose="020B0503020000020004" pitchFamily="50" charset="-127"/>
                <a:cs typeface="+mj-cs"/>
              </a:rPr>
              <a:t>선형성</a:t>
            </a:r>
            <a:endParaRPr lang="ko-KR" altLang="en-US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58218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두 자료의 </a:t>
            </a:r>
            <a:r>
              <a:rPr lang="ko-KR" altLang="en-US" dirty="0" err="1"/>
              <a:t>선형성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67544" y="900212"/>
            <a:ext cx="8028756" cy="8005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539552" y="1121973"/>
                <a:ext cx="78105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산점도</a:t>
                </a:r>
                <a:r>
                  <a:rPr lang="en-US" altLang="ko-KR" sz="2000" b="1" baseline="30000" dirty="0">
                    <a:solidFill>
                      <a:schemeClr val="tx1"/>
                    </a:solidFill>
                    <a:latin typeface="+mn-ea"/>
                    <a:ea typeface="+mn-ea"/>
                  </a:rPr>
                  <a:t>scatter diagram</a:t>
                </a:r>
                <a:r>
                  <a:rPr lang="ko-KR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: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반응변수와 응답변수를 쌍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𝑦</m:t>
                    </m:r>
                    <m:r>
                      <a:rPr lang="en-US" altLang="ko-KR" sz="2000" i="1" dirty="0" smtClean="0">
                        <a:solidFill>
                          <a:schemeClr val="tx1"/>
                        </a:solidFill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로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solidFill>
                      <a:schemeClr val="tx1"/>
                    </a:solidFill>
                    <a:latin typeface="+mn-ea"/>
                    <a:ea typeface="+mn-ea"/>
                  </a:rPr>
                  <a:t>나타낸 그림</a:t>
                </a:r>
                <a:endParaRPr lang="en-US" altLang="ko-KR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21973"/>
                <a:ext cx="7810500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859" t="-7576" r="-703" b="-257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그룹 6"/>
          <p:cNvGrpSpPr/>
          <p:nvPr/>
        </p:nvGrpSpPr>
        <p:grpSpPr>
          <a:xfrm>
            <a:off x="251520" y="2558623"/>
            <a:ext cx="8265740" cy="561109"/>
            <a:chOff x="611560" y="1193428"/>
            <a:chExt cx="8265740" cy="561109"/>
          </a:xfrm>
        </p:grpSpPr>
        <p:sp>
          <p:nvSpPr>
            <p:cNvPr id="8" name="순서도: 순차적 액세스 저장소 7"/>
            <p:cNvSpPr/>
            <p:nvPr/>
          </p:nvSpPr>
          <p:spPr>
            <a:xfrm>
              <a:off x="611560" y="11934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242084" y="1750540"/>
              <a:ext cx="76352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내용 개체 틀 1"/>
            <p:cNvSpPr txBox="1">
              <a:spLocks/>
            </p:cNvSpPr>
            <p:nvPr/>
          </p:nvSpPr>
          <p:spPr bwMode="auto">
            <a:xfrm>
              <a:off x="1194048" y="1259260"/>
              <a:ext cx="7482408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lnSpc>
                  <a:spcPct val="120000"/>
                </a:lnSpc>
                <a:spcBef>
                  <a:spcPts val="1200"/>
                </a:spcBef>
                <a:buSzPct val="90000"/>
                <a:buNone/>
                <a:defRPr/>
              </a:pPr>
              <a:r>
                <a:rPr lang="ko-KR" altLang="en-US" sz="2000" b="1" spc="-50" dirty="0">
                  <a:solidFill>
                    <a:srgbClr val="00A0C6"/>
                  </a:solidFill>
                </a:rPr>
                <a:t>중고 외제차의 연령별 가격</a:t>
              </a: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9" b="69822"/>
          <a:stretch/>
        </p:blipFill>
        <p:spPr bwMode="auto">
          <a:xfrm>
            <a:off x="7658100" y="3270904"/>
            <a:ext cx="952500" cy="386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1"/>
          <a:stretch/>
        </p:blipFill>
        <p:spPr bwMode="auto">
          <a:xfrm>
            <a:off x="457250" y="3718107"/>
            <a:ext cx="8210551" cy="913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76874" y="4746593"/>
            <a:ext cx="3057555" cy="1630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7136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두 자료의 </a:t>
            </a:r>
            <a:r>
              <a:rPr lang="ko-KR" altLang="en-US" dirty="0" err="1"/>
              <a:t>선형성</a:t>
            </a:r>
            <a:endParaRPr lang="ko-KR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975" y="2158903"/>
            <a:ext cx="7324726" cy="29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45017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내용 개체 틀 1"/>
              <p:cNvSpPr txBox="1">
                <a:spLocks/>
              </p:cNvSpPr>
              <p:nvPr/>
            </p:nvSpPr>
            <p:spPr bwMode="auto">
              <a:xfrm>
                <a:off x="107503" y="836712"/>
                <a:ext cx="8785671" cy="2102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2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52000" indent="-252000" latinLnBrk="0">
                  <a:lnSpc>
                    <a:spcPct val="13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v"/>
                </a:pPr>
                <a:r>
                  <a:rPr lang="ko-KR" altLang="en-US" sz="1800" dirty="0">
                    <a:latin typeface="Book Antiqua" pitchFamily="18" charset="0"/>
                  </a:rPr>
                  <a:t>두 변수 사이의 관계에 대한 형태</a:t>
                </a:r>
                <a:r>
                  <a:rPr lang="en-US" altLang="ko-KR" sz="1800" dirty="0">
                    <a:latin typeface="Book Antiqua" pitchFamily="18" charset="0"/>
                  </a:rPr>
                  <a:t>, </a:t>
                </a:r>
                <a:r>
                  <a:rPr lang="ko-KR" altLang="en-US" sz="1800" dirty="0">
                    <a:latin typeface="Book Antiqua" pitchFamily="18" charset="0"/>
                  </a:rPr>
                  <a:t>방향 그리고 밀접관계의 강도 등을 알 수 있다</a:t>
                </a:r>
                <a:r>
                  <a:rPr lang="en-US" altLang="ko-KR" sz="1800" dirty="0">
                    <a:latin typeface="Book Antiqua" pitchFamily="18" charset="0"/>
                  </a:rPr>
                  <a:t>.</a:t>
                </a:r>
              </a:p>
              <a:p>
                <a:pPr marL="252000" indent="-252000" latinLnBrk="0">
                  <a:lnSpc>
                    <a:spcPct val="13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v"/>
                </a:pPr>
                <a:r>
                  <a:rPr lang="ko-KR" altLang="en-US" sz="1800" dirty="0">
                    <a:latin typeface="Book Antiqua" pitchFamily="18" charset="0"/>
                  </a:rPr>
                  <a:t>반응변수와 응답변수의 관계를 갖는 </a:t>
                </a:r>
                <a:r>
                  <a:rPr lang="ko-KR" altLang="en-US" sz="1800" dirty="0" err="1">
                    <a:latin typeface="Book Antiqua" pitchFamily="18" charset="0"/>
                  </a:rPr>
                  <a:t>자료점이</a:t>
                </a:r>
                <a:r>
                  <a:rPr lang="ko-KR" altLang="en-US" sz="1800" dirty="0">
                    <a:latin typeface="Book Antiqua" pitchFamily="18" charset="0"/>
                  </a:rPr>
                  <a:t> 어떤 </a:t>
                </a:r>
                <a:r>
                  <a:rPr lang="ko-KR" altLang="en-US" sz="1800" dirty="0" err="1">
                    <a:latin typeface="Book Antiqua" pitchFamily="18" charset="0"/>
                  </a:rPr>
                  <a:t>적합선에</a:t>
                </a:r>
                <a:r>
                  <a:rPr lang="ko-KR" altLang="en-US" sz="1800" dirty="0">
                    <a:latin typeface="Book Antiqua" pitchFamily="18" charset="0"/>
                  </a:rPr>
                  <a:t> 의하여 설명될 수 있으며</a:t>
                </a:r>
                <a:r>
                  <a:rPr lang="en-US" altLang="ko-KR" sz="1800" dirty="0">
                    <a:latin typeface="Book Antiqua" pitchFamily="18" charset="0"/>
                  </a:rPr>
                  <a:t>, </a:t>
                </a:r>
                <a:r>
                  <a:rPr lang="ko-KR" altLang="en-US" sz="1800" dirty="0">
                    <a:latin typeface="Book Antiqua" pitchFamily="18" charset="0"/>
                  </a:rPr>
                  <a:t>모든 </a:t>
                </a:r>
                <a:r>
                  <a:rPr lang="ko-KR" altLang="en-US" sz="1800" dirty="0" err="1">
                    <a:latin typeface="Book Antiqua" pitchFamily="18" charset="0"/>
                  </a:rPr>
                  <a:t>자료점</a:t>
                </a:r>
                <a:r>
                  <a:rPr lang="ko-KR" altLang="en-US" sz="1800" dirty="0">
                    <a:latin typeface="Book Antiqu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i="1" dirty="0" smtClean="0">
                        <a:latin typeface="Cambria Math"/>
                      </a:rPr>
                      <m:t>(</m:t>
                    </m:r>
                    <m:r>
                      <a:rPr lang="en-US" altLang="ko-KR" sz="1800" i="1" dirty="0" smtClean="0">
                        <a:latin typeface="Cambria Math"/>
                      </a:rPr>
                      <m:t>𝑥</m:t>
                    </m:r>
                    <m:r>
                      <a:rPr lang="en-US" altLang="ko-KR" sz="1800" i="1" dirty="0" smtClean="0">
                        <a:latin typeface="Cambria Math"/>
                      </a:rPr>
                      <m:t>, </m:t>
                    </m:r>
                    <m:r>
                      <a:rPr lang="en-US" altLang="ko-KR" sz="1800" i="1" dirty="0" smtClean="0">
                        <a:latin typeface="Cambria Math"/>
                      </a:rPr>
                      <m:t>𝑦</m:t>
                    </m:r>
                    <m:r>
                      <a:rPr lang="en-US" altLang="ko-KR" sz="1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1800" dirty="0">
                    <a:latin typeface="Book Antiqua" pitchFamily="18" charset="0"/>
                  </a:rPr>
                  <a:t>가 이 직선에 가까우면 선형적 관계가 강하고 </a:t>
                </a:r>
                <a:r>
                  <a:rPr lang="ko-KR" altLang="en-US" sz="1800" dirty="0" err="1">
                    <a:latin typeface="Book Antiqua" pitchFamily="18" charset="0"/>
                  </a:rPr>
                  <a:t>자료점들이</a:t>
                </a:r>
                <a:r>
                  <a:rPr lang="ko-KR" altLang="en-US" sz="1800" dirty="0">
                    <a:latin typeface="Book Antiqua" pitchFamily="18" charset="0"/>
                  </a:rPr>
                  <a:t> 직선을 중심으로 폭넓게 나타나면 선형적 관계가 약하다고 한다</a:t>
                </a:r>
                <a:r>
                  <a:rPr lang="en-US" altLang="ko-KR" sz="1800" dirty="0">
                    <a:latin typeface="Book Antiqua" pitchFamily="18" charset="0"/>
                  </a:rPr>
                  <a:t>. </a:t>
                </a:r>
                <a:r>
                  <a:rPr lang="ko-KR" altLang="en-US" sz="1800" dirty="0">
                    <a:latin typeface="Book Antiqua" pitchFamily="18" charset="0"/>
                  </a:rPr>
                  <a:t>이때 이 직선을 </a:t>
                </a:r>
                <a:r>
                  <a:rPr lang="ko-KR" altLang="en-US" sz="1800" dirty="0">
                    <a:solidFill>
                      <a:srgbClr val="FF0000"/>
                    </a:solidFill>
                    <a:latin typeface="Book Antiqua" pitchFamily="18" charset="0"/>
                  </a:rPr>
                  <a:t>회귀직선</a:t>
                </a:r>
                <a:r>
                  <a:rPr lang="en-US" altLang="ko-KR" sz="1800" baseline="30000" dirty="0">
                    <a:latin typeface="Book Antiqua" pitchFamily="18" charset="0"/>
                  </a:rPr>
                  <a:t>regression line</a:t>
                </a:r>
                <a:r>
                  <a:rPr lang="ko-KR" altLang="en-US" sz="1800" dirty="0">
                    <a:latin typeface="Book Antiqua" pitchFamily="18" charset="0"/>
                  </a:rPr>
                  <a:t>이라 한다</a:t>
                </a:r>
                <a:r>
                  <a:rPr lang="en-US" altLang="ko-KR" sz="1800" dirty="0">
                    <a:latin typeface="Book Antiqua" pitchFamily="18" charset="0"/>
                  </a:rPr>
                  <a:t>.</a:t>
                </a:r>
                <a:r>
                  <a:rPr lang="ko-KR" altLang="en-US" sz="1800" dirty="0">
                    <a:latin typeface="Book Antiqua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3" y="836712"/>
                <a:ext cx="8785671" cy="2102586"/>
              </a:xfrm>
              <a:prstGeom prst="rect">
                <a:avLst/>
              </a:prstGeom>
              <a:blipFill rotWithShape="0">
                <a:blip r:embed="rId3"/>
                <a:stretch>
                  <a:fillRect l="-486" b="-72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11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10" name="내용 개체 틀 1"/>
          <p:cNvSpPr txBox="1">
            <a:spLocks/>
          </p:cNvSpPr>
          <p:nvPr/>
        </p:nvSpPr>
        <p:spPr bwMode="auto">
          <a:xfrm>
            <a:off x="584200" y="1023716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solidFill>
                  <a:srgbClr val="0070C0"/>
                </a:solidFill>
              </a:rPr>
              <a:t>모평균</a:t>
            </a:r>
            <a:r>
              <a:rPr lang="en-US" altLang="ko-KR" sz="2000" b="1" spc="-50" dirty="0">
                <a:solidFill>
                  <a:srgbClr val="0070C0"/>
                </a:solidFill>
              </a:rPr>
              <a:t> </a:t>
            </a:r>
            <a:r>
              <a:rPr lang="en-US" altLang="ko-KR" sz="2000" spc="-50" dirty="0"/>
              <a:t>:</a:t>
            </a:r>
            <a:endParaRPr lang="ko-KR" altLang="en-US" sz="2000" spc="-50" dirty="0"/>
          </a:p>
        </p:txBody>
      </p:sp>
      <p:graphicFrame>
        <p:nvGraphicFramePr>
          <p:cNvPr id="14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676784"/>
              </p:ext>
            </p:extLst>
          </p:nvPr>
        </p:nvGraphicFramePr>
        <p:xfrm>
          <a:off x="1912798" y="836712"/>
          <a:ext cx="12509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33160" imgH="304560" progId="Equation.DSMT4">
                  <p:embed/>
                </p:oleObj>
              </mc:Choice>
              <mc:Fallback>
                <p:oleObj name="Equation" r:id="rId3" imgW="53316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798" y="836712"/>
                        <a:ext cx="12509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내용 개체 틀 1"/>
          <p:cNvSpPr txBox="1">
            <a:spLocks/>
          </p:cNvSpPr>
          <p:nvPr/>
        </p:nvSpPr>
        <p:spPr bwMode="auto">
          <a:xfrm>
            <a:off x="584200" y="1848158"/>
            <a:ext cx="7894886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spcBef>
                <a:spcPts val="1200"/>
              </a:spcBef>
              <a:buSzPct val="90000"/>
              <a:buFont typeface="Wingdings" panose="05000000000000000000" pitchFamily="2" charset="2"/>
              <a:buChar char="v"/>
              <a:defRPr/>
            </a:pPr>
            <a:r>
              <a:rPr lang="ko-KR" altLang="en-US" sz="2000" b="1" spc="-50" dirty="0">
                <a:solidFill>
                  <a:srgbClr val="0070C0"/>
                </a:solidFill>
              </a:rPr>
              <a:t>표본평균</a:t>
            </a:r>
            <a:r>
              <a:rPr lang="en-US" altLang="ko-KR" sz="2000" b="1" spc="-50" dirty="0">
                <a:solidFill>
                  <a:srgbClr val="0070C0"/>
                </a:solidFill>
              </a:rPr>
              <a:t> </a:t>
            </a:r>
            <a:r>
              <a:rPr lang="en-US" altLang="ko-KR" sz="2000" spc="-50" dirty="0"/>
              <a:t>:</a:t>
            </a:r>
            <a:endParaRPr lang="ko-KR" altLang="en-US" sz="2000" spc="-50" dirty="0"/>
          </a:p>
        </p:txBody>
      </p:sp>
      <p:graphicFrame>
        <p:nvGraphicFramePr>
          <p:cNvPr id="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2537890"/>
              </p:ext>
            </p:extLst>
          </p:nvPr>
        </p:nvGraphicFramePr>
        <p:xfrm>
          <a:off x="2113806" y="1700808"/>
          <a:ext cx="116205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95000" imgH="304560" progId="Equation.DSMT4">
                  <p:embed/>
                </p:oleObj>
              </mc:Choice>
              <mc:Fallback>
                <p:oleObj name="Equation" r:id="rId5" imgW="495000" imgH="304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3806" y="1700808"/>
                        <a:ext cx="1162050" cy="714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611560" y="2780928"/>
            <a:ext cx="7872040" cy="561109"/>
            <a:chOff x="611560" y="2780928"/>
            <a:chExt cx="7872040" cy="561109"/>
          </a:xfrm>
        </p:grpSpPr>
        <p:sp>
          <p:nvSpPr>
            <p:cNvPr id="2" name="순서도: 순차적 액세스 저장소 1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1242084" y="32999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2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표본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𝑨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[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𝟓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]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와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𝑩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[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𝟓𝟎</m:t>
                      </m:r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]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의 평균</a:t>
                  </a:r>
                </a:p>
              </p:txBody>
            </p:sp>
          </mc:Choice>
          <mc:Fallback xmlns="">
            <p:sp>
              <p:nvSpPr>
                <p:cNvPr id="25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l="-971" t="-7576" b="-2575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40992"/>
            <a:ext cx="5628076" cy="70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56" y="4197271"/>
            <a:ext cx="4707431" cy="218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491294" y="4406460"/>
            <a:ext cx="22145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+mn-ea"/>
                <a:ea typeface="+mn-ea"/>
              </a:rPr>
              <a:t>극단값</a:t>
            </a:r>
            <a:r>
              <a:rPr lang="en-US" sz="1600" baseline="30000" dirty="0">
                <a:latin typeface="+mn-ea"/>
                <a:ea typeface="+mn-ea"/>
              </a:rPr>
              <a:t>outlier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대부분의 자료 값으로부터 멀리 떨어진 위치에 놓이는 자료 값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5443542" y="4618484"/>
            <a:ext cx="1071553" cy="1262078"/>
            <a:chOff x="6357950" y="4381500"/>
            <a:chExt cx="1071553" cy="1262078"/>
          </a:xfrm>
        </p:grpSpPr>
        <p:sp>
          <p:nvSpPr>
            <p:cNvPr id="30" name="타원 29"/>
            <p:cNvSpPr/>
            <p:nvPr/>
          </p:nvSpPr>
          <p:spPr>
            <a:xfrm>
              <a:off x="6357950" y="5257482"/>
              <a:ext cx="357190" cy="386096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30" idx="7"/>
            </p:cNvCxnSpPr>
            <p:nvPr/>
          </p:nvCxnSpPr>
          <p:spPr>
            <a:xfrm flipV="1">
              <a:off x="6662831" y="4381500"/>
              <a:ext cx="766672" cy="932524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0829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919262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85800" y="1141023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모공분산</a:t>
            </a:r>
            <a:r>
              <a:rPr lang="en-US" altLang="ko-KR" sz="2000" b="1" baseline="30000" dirty="0">
                <a:latin typeface="+mn-ea"/>
                <a:ea typeface="+mn-ea"/>
              </a:rPr>
              <a:t>population covariance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r>
              <a:rPr lang="en-US" altLang="ko-KR" sz="2000" dirty="0">
                <a:latin typeface="+mn-ea"/>
                <a:ea typeface="+mn-ea"/>
              </a:rPr>
              <a:t>:</a:t>
            </a:r>
            <a:r>
              <a:rPr lang="ko-KR" altLang="en-US" sz="2000" dirty="0">
                <a:latin typeface="+mn-ea"/>
                <a:ea typeface="+mn-ea"/>
              </a:rPr>
              <a:t> 독립변수의 평균편차와 응답변수의 평균편차의 곱에 대한 평균이다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746208"/>
              </p:ext>
            </p:extLst>
          </p:nvPr>
        </p:nvGraphicFramePr>
        <p:xfrm>
          <a:off x="3052763" y="2252663"/>
          <a:ext cx="2855912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57300" imgH="292100" progId="Equation.DSMT4">
                  <p:embed/>
                </p:oleObj>
              </mc:Choice>
              <mc:Fallback>
                <p:oleObj name="Equation" r:id="rId2" imgW="12573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2763" y="2252663"/>
                        <a:ext cx="2855912" cy="665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직사각형 6"/>
          <p:cNvSpPr/>
          <p:nvPr/>
        </p:nvSpPr>
        <p:spPr>
          <a:xfrm>
            <a:off x="467544" y="3573016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3794777"/>
                <a:ext cx="767080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표본공분산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sample covariance</a:t>
                </a:r>
                <a:r>
                  <a:rPr lang="ko-KR" altLang="en-US" sz="2000" b="1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독립변수의 평균편차와 응답변수의 평균편차의 곱을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−1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나눈 값이다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794777"/>
                <a:ext cx="767080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874" t="-5172" b="-146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738471"/>
              </p:ext>
            </p:extLst>
          </p:nvPr>
        </p:nvGraphicFramePr>
        <p:xfrm>
          <a:off x="3079750" y="4892129"/>
          <a:ext cx="2827338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44600" imgH="292100" progId="Equation.DSMT4">
                  <p:embed/>
                </p:oleObj>
              </mc:Choice>
              <mc:Fallback>
                <p:oleObj name="Equation" r:id="rId6" imgW="1244600" imgH="292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9750" y="4892129"/>
                        <a:ext cx="2827338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5788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 err="1"/>
              <a:t>공분산</a:t>
            </a:r>
            <a:endParaRPr lang="ko-KR" altLang="en-US" dirty="0"/>
          </a:p>
        </p:txBody>
      </p:sp>
      <p:pic>
        <p:nvPicPr>
          <p:cNvPr id="9" name="Picture 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4" y="761999"/>
            <a:ext cx="8820676" cy="2659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56992"/>
            <a:ext cx="4644180" cy="304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7158" y="3501008"/>
            <a:ext cx="400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연령을 </a:t>
            </a:r>
            <a:r>
              <a:rPr lang="en-US" altLang="ko-KR" sz="1600" i="1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en-US" altLang="ko-KR" sz="1600" i="1" spc="-150" baseline="-25000" dirty="0"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가격을 </a:t>
            </a:r>
            <a:r>
              <a:rPr lang="en-US" altLang="ko-KR" sz="1600" i="1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y</a:t>
            </a:r>
            <a:r>
              <a:rPr lang="en-US" altLang="ko-KR" sz="1600" i="1" spc="-150" baseline="-2500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i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라 하면  평균 연령과 평균 가격 그리고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편차곱의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합은  각각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514971"/>
              </p:ext>
            </p:extLst>
          </p:nvPr>
        </p:nvGraphicFramePr>
        <p:xfrm>
          <a:off x="537729" y="4149080"/>
          <a:ext cx="3437806" cy="568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65080" imgH="291960" progId="Equation.DSMT4">
                  <p:embed/>
                </p:oleObj>
              </mc:Choice>
              <mc:Fallback>
                <p:oleObj name="Equation" r:id="rId4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729" y="4149080"/>
                        <a:ext cx="3437806" cy="5682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813912"/>
              </p:ext>
            </p:extLst>
          </p:nvPr>
        </p:nvGraphicFramePr>
        <p:xfrm>
          <a:off x="1082991" y="4797152"/>
          <a:ext cx="2448832" cy="345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120" imgH="177480" progId="Equation.DSMT4">
                  <p:embed/>
                </p:oleObj>
              </mc:Choice>
              <mc:Fallback>
                <p:oleObj name="Equation" r:id="rId6" imgW="12571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991" y="4797152"/>
                        <a:ext cx="2448832" cy="3454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30170"/>
              </p:ext>
            </p:extLst>
          </p:nvPr>
        </p:nvGraphicFramePr>
        <p:xfrm>
          <a:off x="1001204" y="5814510"/>
          <a:ext cx="2274652" cy="56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168200" imgH="291960" progId="Equation.DSMT4">
                  <p:embed/>
                </p:oleObj>
              </mc:Choice>
              <mc:Fallback>
                <p:oleObj name="Equation" r:id="rId8" imgW="116820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1204" y="5814510"/>
                        <a:ext cx="2274652" cy="5668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28596" y="5415121"/>
            <a:ext cx="4000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</a:t>
            </a:r>
            <a:r>
              <a:rPr lang="ko-KR" altLang="en-US" sz="1600" spc="-150" dirty="0" err="1">
                <a:latin typeface="HY신명조" panose="02030600000101010101" pitchFamily="18" charset="-127"/>
                <a:ea typeface="HY신명조" panose="02030600000101010101" pitchFamily="18" charset="-127"/>
              </a:rPr>
              <a:t>공분산은</a:t>
            </a:r>
            <a:r>
              <a:rPr lang="ko-KR" altLang="en-US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다음과 같다</a:t>
            </a:r>
            <a:r>
              <a:rPr lang="en-US" altLang="ko-KR" sz="16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6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3254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공분산과 상관관계</a:t>
            </a:r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7202" y="1237344"/>
            <a:ext cx="3623270" cy="241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24356" y="1237824"/>
            <a:ext cx="3590892" cy="2398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682" y="3737674"/>
            <a:ext cx="3602722" cy="2405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8871282"/>
              </p:ext>
            </p:extLst>
          </p:nvPr>
        </p:nvGraphicFramePr>
        <p:xfrm>
          <a:off x="1285762" y="1612708"/>
          <a:ext cx="666750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7160" imgH="190440" progId="Equation.DSMT4">
                  <p:embed/>
                </p:oleObj>
              </mc:Choice>
              <mc:Fallback>
                <p:oleObj name="Equation" r:id="rId5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762" y="1612708"/>
                        <a:ext cx="666750" cy="398463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0448446"/>
              </p:ext>
            </p:extLst>
          </p:nvPr>
        </p:nvGraphicFramePr>
        <p:xfrm>
          <a:off x="7313636" y="1489900"/>
          <a:ext cx="6667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317160" imgH="190440" progId="Equation.DSMT4">
                  <p:embed/>
                </p:oleObj>
              </mc:Choice>
              <mc:Fallback>
                <p:oleObj name="Equation" r:id="rId7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3636" y="1489900"/>
                        <a:ext cx="666750" cy="39846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20919"/>
              </p:ext>
            </p:extLst>
          </p:nvPr>
        </p:nvGraphicFramePr>
        <p:xfrm>
          <a:off x="3558244" y="3979300"/>
          <a:ext cx="666750" cy="39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17160" imgH="190440" progId="Equation.DSMT4">
                  <p:embed/>
                </p:oleObj>
              </mc:Choice>
              <mc:Fallback>
                <p:oleObj name="Equation" r:id="rId9" imgW="31716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8244" y="3979300"/>
                        <a:ext cx="666750" cy="398462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FF00FF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395536" y="1357298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양의 상관관계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287279" y="1357298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음의 상관관계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7721" y="3817012"/>
            <a:ext cx="461665" cy="22145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무상관</a:t>
            </a:r>
          </a:p>
        </p:txBody>
      </p:sp>
    </p:spTree>
    <p:extLst>
      <p:ext uri="{BB962C8B-B14F-4D97-AF65-F5344CB8AC3E}">
        <p14:creationId xmlns:p14="http://schemas.microsoft.com/office/powerpoint/2010/main" val="1797899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467544" y="1538387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5800" y="1760148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 err="1">
                <a:latin typeface="+mn-ea"/>
                <a:ea typeface="+mn-ea"/>
              </a:rPr>
              <a:t>모상관계수</a:t>
            </a:r>
            <a:r>
              <a:rPr lang="en-US" altLang="ko-KR" sz="2000" b="1" baseline="30000" dirty="0">
                <a:latin typeface="+mn-ea"/>
                <a:ea typeface="+mn-ea"/>
              </a:rPr>
              <a:t>population correlation coefficient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endParaRPr lang="en-US" altLang="ko-KR" sz="2000" b="1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모집단의 </a:t>
            </a:r>
            <a:r>
              <a:rPr lang="ko-KR" altLang="en-US" sz="2000" dirty="0" err="1">
                <a:latin typeface="+mn-ea"/>
                <a:ea typeface="+mn-ea"/>
              </a:rPr>
              <a:t>공분산을</a:t>
            </a:r>
            <a:r>
              <a:rPr lang="en-US" altLang="ko-KR" sz="2000" dirty="0">
                <a:latin typeface="+mn-ea"/>
                <a:ea typeface="+mn-ea"/>
              </a:rPr>
              <a:t> </a:t>
            </a:r>
            <a:r>
              <a:rPr lang="ko-KR" altLang="en-US" sz="2000" dirty="0">
                <a:latin typeface="+mn-ea"/>
                <a:ea typeface="+mn-ea"/>
              </a:rPr>
              <a:t>두 자료집단의 표준편차의 곱으로 나눈 값</a:t>
            </a:r>
          </a:p>
        </p:txBody>
      </p:sp>
      <p:sp>
        <p:nvSpPr>
          <p:cNvPr id="14" name="내용 개체 틀 1"/>
          <p:cNvSpPr txBox="1">
            <a:spLocks/>
          </p:cNvSpPr>
          <p:nvPr/>
        </p:nvSpPr>
        <p:spPr bwMode="auto">
          <a:xfrm>
            <a:off x="395536" y="98072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000" b="1" dirty="0"/>
              <a:t>단위에 무관한 상관관계를 나타내는 척도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4" y="3995837"/>
            <a:ext cx="8028756" cy="1144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85800" y="4217598"/>
            <a:ext cx="767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+mn-ea"/>
                <a:ea typeface="+mn-ea"/>
              </a:rPr>
              <a:t>표본상관계수</a:t>
            </a:r>
            <a:r>
              <a:rPr lang="en-US" altLang="ko-KR" sz="2000" b="1" baseline="30000" dirty="0">
                <a:latin typeface="+mn-ea"/>
                <a:ea typeface="+mn-ea"/>
              </a:rPr>
              <a:t>sample correlation coefficient</a:t>
            </a:r>
            <a:r>
              <a:rPr lang="ko-KR" altLang="en-US" sz="2000" b="1" dirty="0">
                <a:latin typeface="+mn-ea"/>
                <a:ea typeface="+mn-ea"/>
              </a:rPr>
              <a:t> </a:t>
            </a:r>
            <a:endParaRPr lang="en-US" altLang="ko-KR" sz="2000" b="1" dirty="0">
              <a:latin typeface="+mn-ea"/>
              <a:ea typeface="+mn-ea"/>
            </a:endParaRPr>
          </a:p>
          <a:p>
            <a:r>
              <a:rPr lang="en-US" altLang="ko-KR" sz="2000" dirty="0">
                <a:latin typeface="+mn-ea"/>
                <a:ea typeface="+mn-ea"/>
              </a:rPr>
              <a:t>: </a:t>
            </a:r>
            <a:r>
              <a:rPr lang="ko-KR" altLang="en-US" sz="2000" dirty="0">
                <a:latin typeface="+mn-ea"/>
                <a:ea typeface="+mn-ea"/>
              </a:rPr>
              <a:t>표본의 </a:t>
            </a:r>
            <a:r>
              <a:rPr lang="ko-KR" altLang="en-US" sz="2000" dirty="0" err="1">
                <a:latin typeface="+mn-ea"/>
                <a:ea typeface="+mn-ea"/>
              </a:rPr>
              <a:t>공분산을</a:t>
            </a:r>
            <a:r>
              <a:rPr lang="ko-KR" altLang="en-US" sz="2000" dirty="0">
                <a:latin typeface="+mn-ea"/>
                <a:ea typeface="+mn-ea"/>
              </a:rPr>
              <a:t> 두 자료집단의 표준편차의 곱으로 나눈 값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66837"/>
              </p:ext>
            </p:extLst>
          </p:nvPr>
        </p:nvGraphicFramePr>
        <p:xfrm>
          <a:off x="3617913" y="2728913"/>
          <a:ext cx="11541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780" imgH="342751" progId="Equation.DSMT4">
                  <p:embed/>
                </p:oleObj>
              </mc:Choice>
              <mc:Fallback>
                <p:oleObj name="Equation" r:id="rId3" imgW="507780" imgH="342751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7913" y="2728913"/>
                        <a:ext cx="11541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042721"/>
              </p:ext>
            </p:extLst>
          </p:nvPr>
        </p:nvGraphicFramePr>
        <p:xfrm>
          <a:off x="3635896" y="5237634"/>
          <a:ext cx="1074795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31613" imgH="342751" progId="Equation.DSMT4">
                  <p:embed/>
                </p:oleObj>
              </mc:Choice>
              <mc:Fallback>
                <p:oleObj name="Equation" r:id="rId5" imgW="431613" imgH="34275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5237634"/>
                        <a:ext cx="1074795" cy="855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411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3528" y="1427519"/>
                <a:ext cx="8286808" cy="38736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 ≤ 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≤ 1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&gt;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양의 상관관계를 가지며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양의 기울기를 갖는 </a:t>
                </a:r>
                <a:r>
                  <a:rPr lang="ko-KR" altLang="en-US" dirty="0" err="1">
                    <a:latin typeface="+mn-ea"/>
                    <a:ea typeface="+mn-ea"/>
                  </a:rPr>
                  <a:t>적합선이</a:t>
                </a:r>
                <a:r>
                  <a:rPr lang="ko-KR" altLang="en-US" dirty="0">
                    <a:latin typeface="+mn-ea"/>
                    <a:ea typeface="+mn-ea"/>
                  </a:rPr>
                  <a:t> 존재한다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&lt;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음의 상관관계를 가지며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음의 기울기를 갖는 </a:t>
                </a:r>
                <a:r>
                  <a:rPr lang="ko-KR" altLang="en-US" dirty="0" err="1">
                    <a:latin typeface="+mn-ea"/>
                    <a:ea typeface="+mn-ea"/>
                  </a:rPr>
                  <a:t>적합선이</a:t>
                </a:r>
                <a:r>
                  <a:rPr lang="ko-KR" altLang="en-US" dirty="0">
                    <a:latin typeface="+mn-ea"/>
                    <a:ea typeface="+mn-ea"/>
                  </a:rPr>
                  <a:t> 존재한다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dirty="0" err="1">
                    <a:latin typeface="+mn-ea"/>
                    <a:ea typeface="+mn-ea"/>
                  </a:rPr>
                  <a:t>무상관이다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완전 양의 상관관계</a:t>
                </a:r>
                <a:r>
                  <a:rPr lang="ko-KR" altLang="en-US" dirty="0">
                    <a:latin typeface="+mn-ea"/>
                    <a:ea typeface="+mn-ea"/>
                  </a:rPr>
                  <a:t>를 갖는다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spcBef>
                    <a:spcPts val="18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𝑥𝑦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= −1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이면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두 자료집단은 </a:t>
                </a:r>
                <a:r>
                  <a:rPr lang="ko-KR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완전 음의 상관관계</a:t>
                </a:r>
                <a:r>
                  <a:rPr lang="ko-KR" altLang="en-US" dirty="0">
                    <a:latin typeface="+mn-ea"/>
                    <a:ea typeface="+mn-ea"/>
                  </a:rPr>
                  <a:t>를 갖는다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27519"/>
                <a:ext cx="8286808" cy="3873689"/>
              </a:xfrm>
              <a:prstGeom prst="rect">
                <a:avLst/>
              </a:prstGeom>
              <a:blipFill rotWithShape="0">
                <a:blip r:embed="rId2"/>
                <a:stretch>
                  <a:fillRect l="-736" t="-786" b="-18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251520" y="839788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상관계수의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981335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ko-KR" altLang="en-US" dirty="0"/>
              <a:t>상관계수</a:t>
            </a:r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793401"/>
            <a:ext cx="8791576" cy="179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7158" y="2708920"/>
            <a:ext cx="8429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연령과 가격에 대한 분산과 표준편차는 각각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60527"/>
              </p:ext>
            </p:extLst>
          </p:nvPr>
        </p:nvGraphicFramePr>
        <p:xfrm>
          <a:off x="2943235" y="5375746"/>
          <a:ext cx="3057525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60160" imgH="342720" progId="Equation.DSMT4">
                  <p:embed/>
                </p:oleObj>
              </mc:Choice>
              <mc:Fallback>
                <p:oleObj name="Equation" r:id="rId3" imgW="1460160" imgH="342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235" y="5375746"/>
                        <a:ext cx="3057525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158" y="4998844"/>
                <a:ext cx="8358246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공분산이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𝑠</m:t>
                    </m:r>
                    <m:r>
                      <a:rPr lang="en-US" altLang="ko-KR" sz="1700" i="1" spc="-150" baseline="-25000" dirty="0" err="1" smtClean="0">
                        <a:latin typeface="Cambria Math"/>
                        <a:ea typeface="HY신명조" panose="02030600000101010101" pitchFamily="18" charset="-127"/>
                      </a:rPr>
                      <m:t>𝑥𝑦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4600.62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상관계수는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998844"/>
                <a:ext cx="8358246" cy="353943"/>
              </a:xfrm>
              <a:prstGeom prst="rect">
                <a:avLst/>
              </a:prstGeom>
              <a:blipFill rotWithShape="1">
                <a:blip r:embed="rId6"/>
                <a:stretch>
                  <a:fillRect l="-511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744504"/>
              </p:ext>
            </p:extLst>
          </p:nvPr>
        </p:nvGraphicFramePr>
        <p:xfrm>
          <a:off x="2143108" y="3121338"/>
          <a:ext cx="4894263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36760" imgH="558720" progId="Equation.DSMT4">
                  <p:embed/>
                </p:oleObj>
              </mc:Choice>
              <mc:Fallback>
                <p:oleObj name="Equation" r:id="rId7" imgW="2336760" imgH="55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3108" y="3121338"/>
                        <a:ext cx="4894263" cy="1168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34830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43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1170905"/>
            <a:ext cx="8286808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평균은 유일하다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평균은 계산하기 쉽다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모든 측정값을 반영한다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각 </a:t>
            </a:r>
            <a:r>
              <a:rPr lang="ko-KR" altLang="en-US" dirty="0" err="1">
                <a:latin typeface="+mn-ea"/>
                <a:ea typeface="+mn-ea"/>
              </a:rPr>
              <a:t>자료값과</a:t>
            </a:r>
            <a:r>
              <a:rPr lang="ko-KR" altLang="en-US" dirty="0">
                <a:latin typeface="+mn-ea"/>
                <a:ea typeface="+mn-ea"/>
              </a:rPr>
              <a:t> 표본평균과의 편차의 합은 </a:t>
            </a:r>
            <a:r>
              <a:rPr lang="en-US" altLang="ko-KR" dirty="0">
                <a:latin typeface="+mn-ea"/>
                <a:ea typeface="+mn-ea"/>
              </a:rPr>
              <a:t>0</a:t>
            </a:r>
            <a:r>
              <a:rPr lang="ko-KR" altLang="en-US" dirty="0">
                <a:latin typeface="+mn-ea"/>
                <a:ea typeface="+mn-ea"/>
              </a:rPr>
              <a:t>이다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>
                <a:latin typeface="+mn-ea"/>
                <a:ea typeface="+mn-ea"/>
              </a:rPr>
              <a:t>각 자료와 평균과의 편차의 제곱을 모두 더한 </a:t>
            </a:r>
            <a:r>
              <a:rPr lang="ko-KR" altLang="en-US" b="1" dirty="0" err="1">
                <a:latin typeface="+mn-ea"/>
                <a:ea typeface="+mn-ea"/>
              </a:rPr>
              <a:t>잔차제곱합</a:t>
            </a:r>
            <a:r>
              <a:rPr lang="en-US" altLang="ko-KR" baseline="30000" dirty="0">
                <a:latin typeface="+mn-ea"/>
                <a:ea typeface="+mn-ea"/>
              </a:rPr>
              <a:t>residual sum of squares</a:t>
            </a:r>
            <a:r>
              <a:rPr lang="ko-KR" altLang="en-US" dirty="0">
                <a:latin typeface="+mn-ea"/>
                <a:ea typeface="+mn-ea"/>
              </a:rPr>
              <a:t>이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>
                <a:latin typeface="+mn-ea"/>
                <a:ea typeface="+mn-ea"/>
              </a:rPr>
              <a:t>다른 유형의 위치척도에 비하여 작다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1200"/>
              </a:spcBef>
              <a:buFont typeface="+mj-ea"/>
              <a:buAutoNum type="circleNumDbPlain"/>
            </a:pPr>
            <a:r>
              <a:rPr lang="ko-KR" altLang="en-US" dirty="0" err="1">
                <a:latin typeface="+mn-ea"/>
                <a:ea typeface="+mn-ea"/>
              </a:rPr>
              <a:t>자료값</a:t>
            </a:r>
            <a:r>
              <a:rPr lang="ko-KR" altLang="en-US" dirty="0">
                <a:latin typeface="+mn-ea"/>
                <a:ea typeface="+mn-ea"/>
              </a:rPr>
              <a:t> 안에 포함된 </a:t>
            </a:r>
            <a:r>
              <a:rPr lang="ko-KR" altLang="en-US" dirty="0" err="1">
                <a:latin typeface="+mn-ea"/>
                <a:ea typeface="+mn-ea"/>
              </a:rPr>
              <a:t>극단값의</a:t>
            </a:r>
            <a:r>
              <a:rPr lang="ko-KR" altLang="en-US" dirty="0">
                <a:latin typeface="+mn-ea"/>
                <a:ea typeface="+mn-ea"/>
              </a:rPr>
              <a:t> 유무에 따라 큰 차이를 보인다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1039"/>
              </p:ext>
            </p:extLst>
          </p:nvPr>
        </p:nvGraphicFramePr>
        <p:xfrm>
          <a:off x="5535835" y="2935734"/>
          <a:ext cx="1268413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01440" imgH="253800" progId="Equation.DSMT4">
                  <p:embed/>
                </p:oleObj>
              </mc:Choice>
              <mc:Fallback>
                <p:oleObj name="Equation" r:id="rId2" imgW="9014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5835" y="2935734"/>
                        <a:ext cx="1268413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내용 개체 틀 1"/>
          <p:cNvSpPr txBox="1">
            <a:spLocks/>
          </p:cNvSpPr>
          <p:nvPr/>
        </p:nvSpPr>
        <p:spPr bwMode="auto">
          <a:xfrm>
            <a:off x="251520" y="692696"/>
            <a:ext cx="8083550" cy="428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4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2000" indent="-252000" latinLnBrk="0">
              <a:buSzPct val="80000"/>
              <a:buFont typeface="Wingdings" panose="05000000000000000000" pitchFamily="2" charset="2"/>
              <a:buChar char="v"/>
              <a:defRPr/>
            </a:pPr>
            <a:r>
              <a:rPr kumimoji="0" lang="ko-KR" altLang="en-US" sz="2200" b="1" spc="-100" dirty="0">
                <a:gradFill flip="none" rotWithShape="1">
                  <a:gsLst>
                    <a:gs pos="0">
                      <a:srgbClr val="0070C0">
                        <a:shade val="30000"/>
                        <a:satMod val="115000"/>
                      </a:srgbClr>
                    </a:gs>
                    <a:gs pos="50000">
                      <a:srgbClr val="0070C0">
                        <a:shade val="67500"/>
                        <a:satMod val="115000"/>
                      </a:srgbClr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</a:rPr>
              <a:t>표본평균의 특성</a:t>
            </a:r>
            <a:endParaRPr kumimoji="0" lang="en-US" altLang="ko-KR" sz="2200" b="1" spc="-100" dirty="0"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6171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89000"/>
            <a:ext cx="8832850" cy="5172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78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평균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4" y="951011"/>
            <a:ext cx="8028756" cy="12538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800" y="1198173"/>
                <a:ext cx="76708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spc="-5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가중평균</a:t>
                </a:r>
                <a:r>
                  <a:rPr lang="en-US" altLang="ko-KR" sz="2000" b="1" spc="-50" baseline="30000" dirty="0">
                    <a:gradFill flip="none" rotWithShape="1">
                      <a:gsLst>
                        <a:gs pos="0">
                          <a:schemeClr val="tx1">
                            <a:lumMod val="75000"/>
                            <a:lumOff val="25000"/>
                            <a:shade val="30000"/>
                            <a:satMod val="115000"/>
                          </a:schemeClr>
                        </a:gs>
                        <a:gs pos="50000">
                          <a:schemeClr val="tx1">
                            <a:lumMod val="75000"/>
                            <a:lumOff val="25000"/>
                            <a:shade val="67500"/>
                            <a:satMod val="115000"/>
                          </a:schemeClr>
                        </a:gs>
                        <a:gs pos="100000">
                          <a:schemeClr val="tx1">
                            <a:lumMod val="75000"/>
                            <a:lumOff val="25000"/>
                            <a:shade val="100000"/>
                            <a:satMod val="115000"/>
                          </a:schemeClr>
                        </a:gs>
                      </a:gsLst>
                      <a:lin ang="16200000" scaled="1"/>
                      <a:tileRect/>
                    </a:gradFill>
                    <a:latin typeface="+mn-lt"/>
                    <a:ea typeface="+mn-ea"/>
                  </a:rPr>
                  <a:t>weighted mean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dirty="0">
                    <a:latin typeface="+mn-ea"/>
                    <a:ea typeface="+mn-ea"/>
                  </a:rPr>
                  <a:t>:</a:t>
                </a:r>
                <a:r>
                  <a:rPr lang="ko-KR" altLang="en-US" sz="2000" dirty="0">
                    <a:latin typeface="+mn-ea"/>
                    <a:ea typeface="+mn-ea"/>
                  </a:rPr>
                  <a:t> 서로 다른 자료 값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baseline="-25000" dirty="0" err="1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도수가 각각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sz="2000" i="1" baseline="-25000" dirty="0" err="1">
                        <a:latin typeface="Cambria Math"/>
                        <a:ea typeface="+mn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이고 전체 관측도수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 panose="02040503050406030204" pitchFamily="18" charset="0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일 때의 평균</a:t>
                </a:r>
                <a:endParaRPr lang="en-US" altLang="ko-KR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198173"/>
                <a:ext cx="76708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397" t="-1471" r="-636" b="-80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66115"/>
            <a:ext cx="4752528" cy="86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889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5516</TotalTime>
  <Words>2140</Words>
  <Application>Microsoft Office PowerPoint</Application>
  <PresentationFormat>화면 슬라이드 쇼(4:3)</PresentationFormat>
  <Paragraphs>351</Paragraphs>
  <Slides>66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HY신명조</vt:lpstr>
      <vt:lpstr>맑은 고딕</vt:lpstr>
      <vt:lpstr>Book Antiqua</vt:lpstr>
      <vt:lpstr>Arial</vt:lpstr>
      <vt:lpstr>Cambria Math</vt:lpstr>
      <vt:lpstr>Wingdings</vt:lpstr>
      <vt:lpstr>Office 테마</vt:lpstr>
      <vt:lpstr>Equation</vt:lpstr>
      <vt:lpstr>PowerPoint 프레젠테이션</vt:lpstr>
      <vt:lpstr>PowerPoint 프레젠테이션</vt:lpstr>
      <vt:lpstr>목 차</vt:lpstr>
      <vt:lpstr>PowerPoint 프레젠테이션</vt:lpstr>
      <vt:lpstr>평균</vt:lpstr>
      <vt:lpstr>평균</vt:lpstr>
      <vt:lpstr>평균</vt:lpstr>
      <vt:lpstr>평균</vt:lpstr>
      <vt:lpstr>평균</vt:lpstr>
      <vt:lpstr>평균</vt:lpstr>
      <vt:lpstr>평균</vt:lpstr>
      <vt:lpstr>절사평균</vt:lpstr>
      <vt:lpstr>절사평균</vt:lpstr>
      <vt:lpstr>절사평균</vt:lpstr>
      <vt:lpstr>중위수</vt:lpstr>
      <vt:lpstr>중위수</vt:lpstr>
      <vt:lpstr>중위수</vt:lpstr>
      <vt:lpstr>최빈값</vt:lpstr>
      <vt:lpstr>최빈값</vt:lpstr>
      <vt:lpstr>최빈값</vt:lpstr>
      <vt:lpstr>평균, 중위수, 최빈값의 관계</vt:lpstr>
      <vt:lpstr>PowerPoint 프레젠테이션</vt:lpstr>
      <vt:lpstr>산포의 척도</vt:lpstr>
      <vt:lpstr>산포의 척도</vt:lpstr>
      <vt:lpstr>범위</vt:lpstr>
      <vt:lpstr>범위</vt:lpstr>
      <vt:lpstr>평균편차</vt:lpstr>
      <vt:lpstr>평균편차</vt:lpstr>
      <vt:lpstr>분산</vt:lpstr>
      <vt:lpstr>분산</vt:lpstr>
      <vt:lpstr>분산</vt:lpstr>
      <vt:lpstr>분산</vt:lpstr>
      <vt:lpstr>표준편차</vt:lpstr>
      <vt:lpstr> 표준편차</vt:lpstr>
      <vt:lpstr>그룹화 자료의 분산과 표준편차</vt:lpstr>
      <vt:lpstr>그룹화 자료의 분산과 표준편차</vt:lpstr>
      <vt:lpstr>그룹화 자료의 분산과 표준편차</vt:lpstr>
      <vt:lpstr>변동계수</vt:lpstr>
      <vt:lpstr>변동계수</vt:lpstr>
      <vt:lpstr>PowerPoint 프레젠테이션</vt:lpstr>
      <vt:lpstr>위치척도</vt:lpstr>
      <vt:lpstr>z - 점수</vt:lpstr>
      <vt:lpstr>z - 점수</vt:lpstr>
      <vt:lpstr> 표준화 자료에 의한 비교</vt:lpstr>
      <vt:lpstr>z - 점수</vt:lpstr>
      <vt:lpstr>사분위수와 백분위수</vt:lpstr>
      <vt:lpstr> 백분위수 Pk를 구하는 방법</vt:lpstr>
      <vt:lpstr>z - 점수</vt:lpstr>
      <vt:lpstr>상자그림</vt:lpstr>
      <vt:lpstr>상자그림</vt:lpstr>
      <vt:lpstr>상자그림</vt:lpstr>
      <vt:lpstr>상자그림에 사용되는 용어</vt:lpstr>
      <vt:lpstr>상자그림 작성 요령</vt:lpstr>
      <vt:lpstr>상자그림</vt:lpstr>
      <vt:lpstr>상자그림</vt:lpstr>
      <vt:lpstr>PowerPoint 프레젠테이션</vt:lpstr>
      <vt:lpstr>두 자료의 선형성</vt:lpstr>
      <vt:lpstr>두 자료의 선형성</vt:lpstr>
      <vt:lpstr>공분산</vt:lpstr>
      <vt:lpstr>공분산</vt:lpstr>
      <vt:lpstr>공분산</vt:lpstr>
      <vt:lpstr>공분산과 상관관계</vt:lpstr>
      <vt:lpstr>상관계수</vt:lpstr>
      <vt:lpstr>상관계수</vt:lpstr>
      <vt:lpstr>상관계수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마케팅팀</cp:lastModifiedBy>
  <cp:revision>546</cp:revision>
  <dcterms:created xsi:type="dcterms:W3CDTF">2012-07-11T10:23:22Z</dcterms:created>
  <dcterms:modified xsi:type="dcterms:W3CDTF">2022-07-20T06:39:45Z</dcterms:modified>
</cp:coreProperties>
</file>